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77" r:id="rId4"/>
    <p:sldId id="263" r:id="rId5"/>
    <p:sldId id="258" r:id="rId6"/>
    <p:sldId id="276" r:id="rId7"/>
    <p:sldId id="265" r:id="rId8"/>
    <p:sldId id="266" r:id="rId9"/>
    <p:sldId id="261" r:id="rId10"/>
    <p:sldId id="27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62" r:id="rId19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4E4E"/>
    <a:srgbClr val="F4F5F7"/>
    <a:srgbClr val="EAEAEA"/>
    <a:srgbClr val="BBBBBB"/>
    <a:srgbClr val="0A0A0A"/>
    <a:srgbClr val="FFF3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54" autoAdjust="0"/>
    <p:restoredTop sz="92263" autoAdjust="0"/>
  </p:normalViewPr>
  <p:slideViewPr>
    <p:cSldViewPr snapToGrid="0" showGuides="1">
      <p:cViewPr varScale="1">
        <p:scale>
          <a:sx n="107" d="100"/>
          <a:sy n="107" d="100"/>
        </p:scale>
        <p:origin x="133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2" b="13981"/>
          <a:stretch/>
        </p:blipFill>
        <p:spPr>
          <a:xfrm flipH="1">
            <a:off x="0" y="1"/>
            <a:ext cx="12192000" cy="6858000"/>
          </a:xfrm>
          <a:prstGeom prst="rect">
            <a:avLst/>
          </a:prstGeom>
        </p:spPr>
      </p:pic>
      <p:sp>
        <p:nvSpPr>
          <p:cNvPr id="9" name="타원 8"/>
          <p:cNvSpPr/>
          <p:nvPr/>
        </p:nvSpPr>
        <p:spPr>
          <a:xfrm>
            <a:off x="8229600" y="-1257300"/>
            <a:ext cx="5086350" cy="5086350"/>
          </a:xfrm>
          <a:prstGeom prst="ellipse">
            <a:avLst/>
          </a:prstGeom>
          <a:solidFill>
            <a:schemeClr val="bg1">
              <a:alpha val="27000"/>
            </a:schemeClr>
          </a:solidFill>
        </p:spPr>
        <p:txBody>
          <a:bodyPr rtlCol="0" anchor="ctr">
            <a:spAutoFit/>
          </a:bodyPr>
          <a:lstStyle/>
          <a:p>
            <a:pPr algn="ctr"/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5057775" y="3409950"/>
            <a:ext cx="3524250" cy="34480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타원 11"/>
          <p:cNvSpPr/>
          <p:nvPr/>
        </p:nvSpPr>
        <p:spPr>
          <a:xfrm>
            <a:off x="3599932" y="1715363"/>
            <a:ext cx="2857500" cy="2857500"/>
          </a:xfrm>
          <a:prstGeom prst="ellipse">
            <a:avLst/>
          </a:prstGeom>
          <a:solidFill>
            <a:schemeClr val="bg1">
              <a:alpha val="27000"/>
            </a:schemeClr>
          </a:solidFill>
        </p:spPr>
        <p:txBody>
          <a:bodyPr rtlCol="0" anchor="ctr">
            <a:spAutoFit/>
          </a:bodyPr>
          <a:lstStyle/>
          <a:p>
            <a:pPr algn="ctr"/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5914766" y="1724025"/>
            <a:ext cx="5086350" cy="5086350"/>
          </a:xfrm>
          <a:prstGeom prst="ellipse">
            <a:avLst/>
          </a:prstGeom>
          <a:solidFill>
            <a:schemeClr val="bg1">
              <a:alpha val="27000"/>
            </a:schemeClr>
          </a:solidFill>
        </p:spPr>
        <p:txBody>
          <a:bodyPr rtlCol="0" anchor="ctr">
            <a:spAutoFit/>
          </a:bodyPr>
          <a:lstStyle/>
          <a:p>
            <a:pPr algn="ctr"/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6735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7" name="그림 3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2" t="85308"/>
          <a:stretch/>
        </p:blipFill>
        <p:spPr>
          <a:xfrm flipH="1">
            <a:off x="0" y="0"/>
            <a:ext cx="12192000" cy="1181099"/>
          </a:xfrm>
          <a:prstGeom prst="rect">
            <a:avLst/>
          </a:prstGeom>
        </p:spPr>
      </p:pic>
      <p:cxnSp>
        <p:nvCxnSpPr>
          <p:cNvPr id="38" name="직선 연결선 37"/>
          <p:cNvCxnSpPr/>
          <p:nvPr userDrawn="1"/>
        </p:nvCxnSpPr>
        <p:spPr>
          <a:xfrm flipH="1">
            <a:off x="3143250" y="-19050"/>
            <a:ext cx="5438775" cy="53211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8693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094">
          <p15:clr>
            <a:srgbClr val="FBAE40"/>
          </p15:clr>
        </p15:guide>
        <p15:guide id="3" pos="325">
          <p15:clr>
            <a:srgbClr val="FBAE40"/>
          </p15:clr>
        </p15:guide>
        <p15:guide id="4" pos="19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10976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298" userDrawn="1">
          <p15:clr>
            <a:srgbClr val="FBAE40"/>
          </p15:clr>
        </p15:guide>
        <p15:guide id="3" pos="32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9292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298">
          <p15:clr>
            <a:srgbClr val="FBAE40"/>
          </p15:clr>
        </p15:guide>
        <p15:guide id="3" pos="325">
          <p15:clr>
            <a:srgbClr val="FBAE40"/>
          </p15:clr>
        </p15:guide>
        <p15:guide id="0" pos="2434" userDrawn="1">
          <p15:clr>
            <a:srgbClr val="FBAE40"/>
          </p15:clr>
        </p15:guide>
        <p15:guide id="4" orient="horz" pos="459" userDrawn="1">
          <p15:clr>
            <a:srgbClr val="FBAE40"/>
          </p15:clr>
        </p15:guide>
        <p15:guide id="5" orient="horz" pos="3929" userDrawn="1">
          <p15:clr>
            <a:srgbClr val="FBAE40"/>
          </p15:clr>
        </p15:guide>
        <p15:guide id="6" pos="735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2" b="13981"/>
          <a:stretch/>
        </p:blipFill>
        <p:spPr>
          <a:xfrm flipH="1"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5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62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53" r:id="rId4"/>
    <p:sldLayoutId id="2147483654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24.png"/><Relationship Id="rId4" Type="http://schemas.microsoft.com/office/2007/relationships/hdphoto" Target="../media/hdphoto1.wdp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27.png"/><Relationship Id="rId4" Type="http://schemas.microsoft.com/office/2007/relationships/hdphoto" Target="../media/hdphoto1.wdp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32.png"/><Relationship Id="rId4" Type="http://schemas.microsoft.com/office/2007/relationships/hdphoto" Target="../media/hdphoto1.wdp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673" y="3528444"/>
            <a:ext cx="4974439" cy="144655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ko-KR" altLang="en-US" sz="4400" b="1" dirty="0">
                <a:solidFill>
                  <a:srgbClr val="FFF309"/>
                </a:soli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승강기 안전인증 </a:t>
            </a:r>
            <a:endParaRPr lang="en-US" altLang="ko-KR" sz="4400" b="1" dirty="0">
              <a:solidFill>
                <a:srgbClr val="FFF309"/>
              </a:solidFill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  <a:p>
            <a:r>
              <a:rPr lang="ko-KR" altLang="en-US" sz="4400" b="1" dirty="0">
                <a:solidFill>
                  <a:srgbClr val="FFF309"/>
                </a:soli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품질향상 지원 </a:t>
            </a:r>
            <a:r>
              <a:rPr lang="ko-KR" altLang="en-US" sz="4400" b="1" dirty="0" smtClean="0">
                <a:solidFill>
                  <a:srgbClr val="FFF309"/>
                </a:soli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노력</a:t>
            </a:r>
            <a:endParaRPr lang="en-US" altLang="ko-KR" sz="4400" b="1" dirty="0">
              <a:solidFill>
                <a:srgbClr val="FFF309"/>
              </a:solidFill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87673" y="523243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2000" b="1" i="0" dirty="0">
                <a:solidFill>
                  <a:srgbClr val="FFFF00"/>
                </a:solidFill>
                <a:effectLst/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한국승강기안전공단 </a:t>
            </a:r>
            <a:r>
              <a:rPr lang="ko-KR" altLang="en-US" sz="2000" b="1" i="0" dirty="0" smtClean="0">
                <a:solidFill>
                  <a:srgbClr val="FFFF00"/>
                </a:solidFill>
                <a:effectLst/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승강기인증실</a:t>
            </a:r>
            <a:endParaRPr lang="ko-KR" altLang="en-US" sz="2000" dirty="0">
              <a:solidFill>
                <a:srgbClr val="FFFF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87673" y="2891647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2000" b="1" i="0" dirty="0" smtClean="0">
                <a:solidFill>
                  <a:srgbClr val="FFFF00"/>
                </a:solidFill>
                <a:effectLst/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2022</a:t>
            </a:r>
            <a:r>
              <a:rPr lang="ko-KR" altLang="en-US" sz="2000" b="1" i="0" dirty="0" smtClean="0">
                <a:solidFill>
                  <a:srgbClr val="FFFF00"/>
                </a:solidFill>
                <a:effectLst/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년 </a:t>
            </a:r>
            <a:r>
              <a:rPr lang="ko-KR" altLang="en-US" sz="2000" b="1" i="0" dirty="0" smtClean="0">
                <a:solidFill>
                  <a:srgbClr val="FFFF00"/>
                </a:solidFill>
                <a:effectLst/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승강기안전주간</a:t>
            </a:r>
            <a:endParaRPr lang="ko-KR" altLang="en-US" sz="2000" dirty="0">
              <a:solidFill>
                <a:srgbClr val="FFFF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413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574" y="3048615"/>
            <a:ext cx="8537266" cy="9233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bg1"/>
                </a:soli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중소기업 맞춤형 </a:t>
            </a:r>
            <a:r>
              <a:rPr lang="ko-KR" altLang="en-US" sz="5400" b="1" dirty="0" smtClean="0">
                <a:solidFill>
                  <a:schemeClr val="bg1"/>
                </a:soli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지원</a:t>
            </a:r>
            <a:endParaRPr lang="en-US" altLang="ko-KR" sz="5400" b="1" dirty="0">
              <a:solidFill>
                <a:schemeClr val="bg1"/>
              </a:solidFill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(10-18)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4236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298260" y="1053300"/>
            <a:ext cx="3622765" cy="1077218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j-lt"/>
                <a:ea typeface="Noto Sans Korean Regular" panose="020B0500000000000000" pitchFamily="34" charset="-127"/>
                <a:cs typeface="+mj-cs"/>
              </a:defRPr>
            </a:lvl1pPr>
          </a:lstStyle>
          <a:p>
            <a:r>
              <a:rPr lang="ko-KR" altLang="en-US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기술문서심사</a:t>
            </a:r>
            <a:r>
              <a:rPr lang="en-US" altLang="ko-KR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(</a:t>
            </a:r>
            <a:r>
              <a:rPr lang="ko-KR" altLang="en-US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의뢰</a:t>
            </a:r>
            <a:r>
              <a:rPr lang="en-US" altLang="ko-KR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) </a:t>
            </a:r>
          </a:p>
          <a:p>
            <a:r>
              <a:rPr lang="ko-KR" altLang="en-US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서비스</a:t>
            </a:r>
            <a:endParaRPr lang="en-US" altLang="ko-KR" sz="3200" b="1" dirty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031159" y="283523"/>
            <a:ext cx="0" cy="5045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6"/>
          <p:cNvSpPr txBox="1">
            <a:spLocks/>
          </p:cNvSpPr>
          <p:nvPr/>
        </p:nvSpPr>
        <p:spPr>
          <a:xfrm>
            <a:off x="1187529" y="271462"/>
            <a:ext cx="10725796" cy="5286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200" kern="1200" baseline="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>
                <a:solidFill>
                  <a:srgbClr val="0070C0"/>
                </a:solidFill>
              </a:rPr>
              <a:t>중소기업의 인증 비용 절감과 소요시간 단축을 위한 기술문서 사전심사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운영</a:t>
            </a:r>
            <a:endParaRPr lang="ko-KR" altLang="en-US" sz="1400" b="1" dirty="0">
              <a:solidFill>
                <a:srgbClr val="0070C0"/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356355"/>
            <a:ext cx="358852" cy="358852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5814421" y="3259723"/>
            <a:ext cx="60989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승강기 기술문서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(</a:t>
            </a:r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의뢰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)</a:t>
            </a:r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심사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서비스 절차서 마련</a:t>
            </a:r>
          </a:p>
        </p:txBody>
      </p:sp>
      <p:sp>
        <p:nvSpPr>
          <p:cNvPr id="28" name="타원 27"/>
          <p:cNvSpPr/>
          <p:nvPr/>
        </p:nvSpPr>
        <p:spPr>
          <a:xfrm>
            <a:off x="3700416" y="2619373"/>
            <a:ext cx="1695450" cy="169545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4721273" y="4494563"/>
            <a:ext cx="1695450" cy="169545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6682056" y="5049900"/>
            <a:ext cx="47610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중소기업 대표 모델인증 기술문서 심사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진행 중</a:t>
            </a:r>
            <a:endParaRPr lang="en-US" altLang="ko-KR" sz="1600" b="1" dirty="0" smtClean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  <a:p>
            <a:r>
              <a:rPr lang="en-US" altLang="ko-KR" sz="1600" dirty="0" smtClean="0">
                <a:solidFill>
                  <a:srgbClr val="0070C0"/>
                </a:solidFill>
                <a:latin typeface="맑은 고딕" panose="020B0503020000020004" pitchFamily="50" charset="-127"/>
              </a:rPr>
              <a:t>〮</a:t>
            </a:r>
            <a:r>
              <a:rPr lang="en-US" altLang="ko-KR" sz="1600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smtClean="0">
                <a:solidFill>
                  <a:srgbClr val="0070C0"/>
                </a:solidFill>
                <a:ea typeface="Noto Sans Korean Light" panose="020B0300000000000000" pitchFamily="34" charset="-127"/>
              </a:rPr>
              <a:t>공단 인정 </a:t>
            </a:r>
            <a:r>
              <a:rPr lang="en-US" altLang="ko-KR" sz="1600" b="1" dirty="0" smtClean="0">
                <a:solidFill>
                  <a:srgbClr val="0070C0"/>
                </a:solidFill>
                <a:ea typeface="Noto Sans Korean Light" panose="020B0300000000000000" pitchFamily="34" charset="-127"/>
              </a:rPr>
              <a:t>EL</a:t>
            </a:r>
            <a:r>
              <a:rPr lang="ko-KR" altLang="en-US" sz="1600" b="1" dirty="0" smtClean="0">
                <a:solidFill>
                  <a:srgbClr val="0070C0"/>
                </a:solidFill>
                <a:ea typeface="Noto Sans Korean Light" panose="020B0300000000000000" pitchFamily="34" charset="-127"/>
              </a:rPr>
              <a:t>마크 승인 </a:t>
            </a:r>
            <a:r>
              <a:rPr lang="ko-KR" altLang="en-US" sz="1600" b="1" dirty="0">
                <a:solidFill>
                  <a:srgbClr val="0070C0"/>
                </a:solidFill>
                <a:ea typeface="Noto Sans Korean Light" panose="020B0300000000000000" pitchFamily="34" charset="-127"/>
              </a:rPr>
              <a:t>발급 </a:t>
            </a:r>
            <a:r>
              <a:rPr lang="ko-KR" altLang="en-US" sz="1600" b="1" dirty="0" smtClean="0">
                <a:solidFill>
                  <a:srgbClr val="0070C0"/>
                </a:solidFill>
                <a:ea typeface="Noto Sans Korean Light" panose="020B0300000000000000" pitchFamily="34" charset="-127"/>
              </a:rPr>
              <a:t>예정</a:t>
            </a:r>
            <a:r>
              <a:rPr lang="en-US" altLang="ko-KR" sz="1600" b="1" dirty="0" smtClean="0">
                <a:solidFill>
                  <a:srgbClr val="0070C0"/>
                </a:solidFill>
                <a:ea typeface="Noto Sans Korean Light" panose="020B0300000000000000" pitchFamily="34" charset="-127"/>
              </a:rPr>
              <a:t>(‘22.11.)</a:t>
            </a:r>
            <a:endParaRPr lang="ko-KR" altLang="en-US" sz="1600" b="1" dirty="0">
              <a:solidFill>
                <a:srgbClr val="0070C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6682056" y="1299521"/>
            <a:ext cx="47610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중소기업의 표준화된 설계 기술서류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제공</a:t>
            </a:r>
            <a:endParaRPr lang="ko-KR" altLang="en-US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067" y="3114024"/>
            <a:ext cx="706148" cy="706148"/>
          </a:xfrm>
          <a:prstGeom prst="rect">
            <a:avLst/>
          </a:prstGeom>
        </p:spPr>
      </p:pic>
      <p:sp>
        <p:nvSpPr>
          <p:cNvPr id="31" name="타원 30"/>
          <p:cNvSpPr/>
          <p:nvPr/>
        </p:nvSpPr>
        <p:spPr>
          <a:xfrm>
            <a:off x="4721273" y="744184"/>
            <a:ext cx="1695450" cy="169545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482" y="1205393"/>
            <a:ext cx="773033" cy="773033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905" y="4914195"/>
            <a:ext cx="856186" cy="85618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41064F6D-C7DE-41F3-81A4-8D0A947693D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622" t="42702" r="83715" b="44296"/>
          <a:stretch/>
        </p:blipFill>
        <p:spPr>
          <a:xfrm>
            <a:off x="5182482" y="1154147"/>
            <a:ext cx="828325" cy="89168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="" xmlns:a16="http://schemas.microsoft.com/office/drawing/2014/main" id="{A3200EC5-2A97-4712-914A-0EF89169C79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423" t="59220" r="67422" b="20889"/>
          <a:stretch/>
        </p:blipFill>
        <p:spPr>
          <a:xfrm>
            <a:off x="4103157" y="3020258"/>
            <a:ext cx="910804" cy="1011023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32506" y="3752166"/>
            <a:ext cx="15115022" cy="49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452720560" descr="EMB00003670019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042" y="4655351"/>
            <a:ext cx="943912" cy="137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(11-18)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86367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298260" y="1053300"/>
            <a:ext cx="3804892" cy="1077218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j-lt"/>
                <a:ea typeface="Noto Sans Korean Regular" panose="020B0500000000000000" pitchFamily="34" charset="-127"/>
                <a:cs typeface="+mj-cs"/>
              </a:defRPr>
            </a:lvl1pPr>
          </a:lstStyle>
          <a:p>
            <a:r>
              <a:rPr lang="ko-KR" altLang="en-US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안전인증 정보</a:t>
            </a:r>
            <a:endParaRPr lang="en-US" altLang="ko-KR" sz="3200" b="1" dirty="0" smtClean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  <a:p>
            <a:r>
              <a:rPr lang="ko-KR" altLang="en-US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시스템 개선</a:t>
            </a:r>
            <a:endParaRPr lang="en-US" altLang="ko-KR" sz="3200" b="1" dirty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031159" y="283523"/>
            <a:ext cx="0" cy="5045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6"/>
          <p:cNvSpPr txBox="1">
            <a:spLocks/>
          </p:cNvSpPr>
          <p:nvPr/>
        </p:nvSpPr>
        <p:spPr>
          <a:xfrm>
            <a:off x="1187529" y="271462"/>
            <a:ext cx="10725796" cy="5286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200" kern="1200" baseline="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>
                <a:solidFill>
                  <a:srgbClr val="0070C0"/>
                </a:solidFill>
              </a:rPr>
              <a:t>국민이 원하는 공공서비스 확대를 위한 디지털통합 서비스 확충 필요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356355"/>
            <a:ext cx="358852" cy="358852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5814421" y="3259723"/>
            <a:ext cx="6098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·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안전인증 </a:t>
            </a:r>
            <a:r>
              <a:rPr lang="ko-KR" altLang="en-US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정보관리시스템 </a:t>
            </a:r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고도화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(2</a:t>
            </a:r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차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)</a:t>
            </a:r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용역 사업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추진</a:t>
            </a:r>
            <a:r>
              <a:rPr lang="en-US" altLang="ko-KR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(21.6.)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  <a:p>
            <a:r>
              <a:rPr lang="en-US" altLang="ko-KR" sz="1600" b="1" dirty="0"/>
              <a:t>·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인증 신청</a:t>
            </a:r>
            <a:r>
              <a:rPr lang="en-US" altLang="ko-KR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/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진행</a:t>
            </a:r>
            <a:r>
              <a:rPr lang="en-US" altLang="ko-KR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/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발급 등 신속한 정보서비스 제공</a:t>
            </a:r>
            <a:endParaRPr lang="ko-KR" altLang="en-US" sz="1600" b="1" dirty="0"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28" name="타원 27"/>
          <p:cNvSpPr/>
          <p:nvPr/>
        </p:nvSpPr>
        <p:spPr>
          <a:xfrm>
            <a:off x="3700416" y="2619373"/>
            <a:ext cx="1695450" cy="169545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4721273" y="4494563"/>
            <a:ext cx="1695450" cy="169545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6682056" y="5049900"/>
            <a:ext cx="47610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안전인증 정보시스템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고도화 완료 예정</a:t>
            </a:r>
            <a:r>
              <a:rPr lang="en-US" altLang="ko-KR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(22.12.)</a:t>
            </a:r>
            <a:endParaRPr lang="ko-KR" altLang="en-US" sz="16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6682056" y="1299521"/>
            <a:ext cx="47610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빅데이터를 기반하여 국민 맞춤 인증서비스 제공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067" y="3114024"/>
            <a:ext cx="706148" cy="706148"/>
          </a:xfrm>
          <a:prstGeom prst="rect">
            <a:avLst/>
          </a:prstGeom>
        </p:spPr>
      </p:pic>
      <p:sp>
        <p:nvSpPr>
          <p:cNvPr id="31" name="타원 30"/>
          <p:cNvSpPr/>
          <p:nvPr/>
        </p:nvSpPr>
        <p:spPr>
          <a:xfrm>
            <a:off x="4721273" y="744184"/>
            <a:ext cx="1695450" cy="169545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482" y="1205393"/>
            <a:ext cx="773033" cy="773033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905" y="4914195"/>
            <a:ext cx="856186" cy="856186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7C0F3344-81B9-4216-B65E-FE733273467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9344" t="32889" r="24400" b="41188"/>
          <a:stretch/>
        </p:blipFill>
        <p:spPr>
          <a:xfrm>
            <a:off x="4995351" y="1089509"/>
            <a:ext cx="1209588" cy="96481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4BCD1473-7681-4A57-9C73-5419C2B1767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8846" t="58680" r="24400" b="20295"/>
          <a:stretch/>
        </p:blipFill>
        <p:spPr>
          <a:xfrm>
            <a:off x="3974773" y="3067119"/>
            <a:ext cx="1146735" cy="89171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5DE4EFE8-AB8A-4F44-9A3D-B1CDDBE3BA7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267" t="45407" r="63937" b="27605"/>
          <a:stretch/>
        </p:blipFill>
        <p:spPr>
          <a:xfrm>
            <a:off x="5049821" y="4762569"/>
            <a:ext cx="1100648" cy="1056368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(12-18)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03443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/>
          <p:cNvGrpSpPr/>
          <p:nvPr/>
        </p:nvGrpSpPr>
        <p:grpSpPr>
          <a:xfrm>
            <a:off x="4142715" y="1190456"/>
            <a:ext cx="7725514" cy="5396082"/>
            <a:chOff x="3732549" y="1461919"/>
            <a:chExt cx="7725514" cy="5396082"/>
          </a:xfrm>
        </p:grpSpPr>
        <p:grpSp>
          <p:nvGrpSpPr>
            <p:cNvPr id="15" name="그룹 14"/>
            <p:cNvGrpSpPr/>
            <p:nvPr/>
          </p:nvGrpSpPr>
          <p:grpSpPr>
            <a:xfrm>
              <a:off x="8432307" y="1461919"/>
              <a:ext cx="3025756" cy="5396082"/>
              <a:chOff x="7572374" y="817629"/>
              <a:chExt cx="2276476" cy="4436756"/>
            </a:xfrm>
            <a:blipFill dpi="0" rotWithShape="1">
              <a:blip r:embed="rId2"/>
              <a:srcRect/>
              <a:tile tx="0" ty="0" sx="100000" sy="100000" flip="none" algn="tl"/>
            </a:blipFill>
          </p:grpSpPr>
          <p:sp>
            <p:nvSpPr>
              <p:cNvPr id="19" name="직사각형 18"/>
              <p:cNvSpPr/>
              <p:nvPr/>
            </p:nvSpPr>
            <p:spPr>
              <a:xfrm>
                <a:off x="7572374" y="3108561"/>
                <a:ext cx="647700" cy="2145824"/>
              </a:xfrm>
              <a:prstGeom prst="rect">
                <a:avLst/>
              </a:prstGeom>
              <a:grp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b="1" i="0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effectLst/>
                  <a:latin typeface="Noto Sans Korean Light" panose="020B0300000000000000" pitchFamily="34" charset="-127"/>
                  <a:ea typeface="Noto Sans Korean Light" panose="020B0300000000000000" pitchFamily="34" charset="-127"/>
                </a:endParaRPr>
              </a:p>
            </p:txBody>
          </p:sp>
          <p:sp>
            <p:nvSpPr>
              <p:cNvPr id="20" name="직사각형 19"/>
              <p:cNvSpPr/>
              <p:nvPr/>
            </p:nvSpPr>
            <p:spPr>
              <a:xfrm>
                <a:off x="8386762" y="2784711"/>
                <a:ext cx="647700" cy="2469674"/>
              </a:xfrm>
              <a:prstGeom prst="rect">
                <a:avLst/>
              </a:prstGeom>
              <a:grp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b="1" i="0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effectLst/>
                  <a:latin typeface="Noto Sans Korean Light" panose="020B0300000000000000" pitchFamily="34" charset="-127"/>
                  <a:ea typeface="Noto Sans Korean Light" panose="020B0300000000000000" pitchFamily="34" charset="-127"/>
                </a:endParaRPr>
              </a:p>
            </p:txBody>
          </p:sp>
          <p:sp>
            <p:nvSpPr>
              <p:cNvPr id="21" name="직사각형 20"/>
              <p:cNvSpPr/>
              <p:nvPr/>
            </p:nvSpPr>
            <p:spPr>
              <a:xfrm>
                <a:off x="9201150" y="817629"/>
                <a:ext cx="647700" cy="4436756"/>
              </a:xfrm>
              <a:prstGeom prst="rect">
                <a:avLst/>
              </a:prstGeom>
              <a:grp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b="1" i="0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effectLst/>
                  <a:latin typeface="Noto Sans Korean Light" panose="020B0300000000000000" pitchFamily="34" charset="-127"/>
                  <a:ea typeface="Noto Sans Korean Light" panose="020B0300000000000000" pitchFamily="34" charset="-127"/>
                </a:endParaRPr>
              </a:p>
            </p:txBody>
          </p:sp>
        </p:grpSp>
        <p:sp>
          <p:nvSpPr>
            <p:cNvPr id="22" name="직사각형 21"/>
            <p:cNvSpPr/>
            <p:nvPr/>
          </p:nvSpPr>
          <p:spPr>
            <a:xfrm>
              <a:off x="3959630" y="2394445"/>
              <a:ext cx="354693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600" b="1" dirty="0"/>
                <a:t>주기적 </a:t>
              </a:r>
              <a:r>
                <a:rPr lang="ko-KR" altLang="en-US" sz="1600" b="1" dirty="0" smtClean="0"/>
                <a:t>소통활동으로 기업 맞춤형</a:t>
              </a:r>
              <a:endParaRPr lang="en-US" altLang="ko-KR" sz="1600" b="1" dirty="0"/>
            </a:p>
            <a:p>
              <a:r>
                <a:rPr lang="ko-KR" altLang="en-US" sz="1600" b="1" dirty="0" smtClean="0"/>
                <a:t>서비스 </a:t>
              </a:r>
              <a:r>
                <a:rPr lang="ko-KR" altLang="en-US" sz="1600" b="1" dirty="0"/>
                <a:t>지원 실시</a:t>
              </a:r>
            </a:p>
          </p:txBody>
        </p:sp>
        <p:sp>
          <p:nvSpPr>
            <p:cNvPr id="25" name="자유형 24"/>
            <p:cNvSpPr/>
            <p:nvPr/>
          </p:nvSpPr>
          <p:spPr>
            <a:xfrm rot="8100000">
              <a:off x="3732549" y="2112674"/>
              <a:ext cx="327058" cy="327058"/>
            </a:xfrm>
            <a:custGeom>
              <a:avLst/>
              <a:gdLst>
                <a:gd name="connsiteX0" fmla="*/ 289478 w 996536"/>
                <a:gd name="connsiteY0" fmla="*/ 707059 h 996536"/>
                <a:gd name="connsiteX1" fmla="*/ 707059 w 996536"/>
                <a:gd name="connsiteY1" fmla="*/ 707059 h 996536"/>
                <a:gd name="connsiteX2" fmla="*/ 707059 w 996536"/>
                <a:gd name="connsiteY2" fmla="*/ 289477 h 996536"/>
                <a:gd name="connsiteX3" fmla="*/ 289478 w 996536"/>
                <a:gd name="connsiteY3" fmla="*/ 289477 h 996536"/>
                <a:gd name="connsiteX4" fmla="*/ 289478 w 996536"/>
                <a:gd name="connsiteY4" fmla="*/ 707059 h 996536"/>
                <a:gd name="connsiteX5" fmla="*/ 145939 w 996536"/>
                <a:gd name="connsiteY5" fmla="*/ 850597 h 996536"/>
                <a:gd name="connsiteX6" fmla="*/ 0 w 996536"/>
                <a:gd name="connsiteY6" fmla="*/ 498268 h 996536"/>
                <a:gd name="connsiteX7" fmla="*/ 1 w 996536"/>
                <a:gd name="connsiteY7" fmla="*/ 498268 h 996536"/>
                <a:gd name="connsiteX8" fmla="*/ 498269 w 996536"/>
                <a:gd name="connsiteY8" fmla="*/ 0 h 996536"/>
                <a:gd name="connsiteX9" fmla="*/ 996536 w 996536"/>
                <a:gd name="connsiteY9" fmla="*/ 0 h 996536"/>
                <a:gd name="connsiteX10" fmla="*/ 996536 w 996536"/>
                <a:gd name="connsiteY10" fmla="*/ 498268 h 996536"/>
                <a:gd name="connsiteX11" fmla="*/ 498268 w 996536"/>
                <a:gd name="connsiteY11" fmla="*/ 996536 h 996536"/>
                <a:gd name="connsiteX12" fmla="*/ 145939 w 996536"/>
                <a:gd name="connsiteY12" fmla="*/ 850597 h 996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6536" h="996536">
                  <a:moveTo>
                    <a:pt x="289478" y="707059"/>
                  </a:moveTo>
                  <a:cubicBezTo>
                    <a:pt x="404790" y="822371"/>
                    <a:pt x="591747" y="822371"/>
                    <a:pt x="707059" y="707059"/>
                  </a:cubicBezTo>
                  <a:cubicBezTo>
                    <a:pt x="822372" y="591747"/>
                    <a:pt x="822372" y="404789"/>
                    <a:pt x="707059" y="289477"/>
                  </a:cubicBezTo>
                  <a:cubicBezTo>
                    <a:pt x="591747" y="174165"/>
                    <a:pt x="404790" y="174165"/>
                    <a:pt x="289478" y="289477"/>
                  </a:cubicBezTo>
                  <a:cubicBezTo>
                    <a:pt x="174165" y="404789"/>
                    <a:pt x="174165" y="591747"/>
                    <a:pt x="289478" y="707059"/>
                  </a:cubicBezTo>
                  <a:close/>
                  <a:moveTo>
                    <a:pt x="145939" y="850597"/>
                  </a:moveTo>
                  <a:cubicBezTo>
                    <a:pt x="55770" y="760428"/>
                    <a:pt x="0" y="635861"/>
                    <a:pt x="0" y="498268"/>
                  </a:cubicBezTo>
                  <a:lnTo>
                    <a:pt x="1" y="498268"/>
                  </a:lnTo>
                  <a:cubicBezTo>
                    <a:pt x="1" y="223082"/>
                    <a:pt x="223083" y="0"/>
                    <a:pt x="498269" y="0"/>
                  </a:cubicBezTo>
                  <a:lnTo>
                    <a:pt x="996536" y="0"/>
                  </a:lnTo>
                  <a:lnTo>
                    <a:pt x="996536" y="498268"/>
                  </a:lnTo>
                  <a:cubicBezTo>
                    <a:pt x="996536" y="773454"/>
                    <a:pt x="773454" y="996536"/>
                    <a:pt x="498268" y="996536"/>
                  </a:cubicBezTo>
                  <a:cubicBezTo>
                    <a:pt x="360675" y="996536"/>
                    <a:pt x="236108" y="940766"/>
                    <a:pt x="145939" y="850597"/>
                  </a:cubicBezTo>
                  <a:close/>
                </a:path>
              </a:pathLst>
            </a:custGeom>
            <a:solidFill>
              <a:srgbClr val="BBBBBB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b="1" i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effectLst/>
                <a:latin typeface="Noto Sans Korean Light" panose="020B0300000000000000" pitchFamily="34" charset="-127"/>
                <a:ea typeface="Noto Sans Korean Light" panose="020B0300000000000000" pitchFamily="34" charset="-127"/>
              </a:endParaRPr>
            </a:p>
          </p:txBody>
        </p:sp>
      </p:grpSp>
      <p:sp>
        <p:nvSpPr>
          <p:cNvPr id="6" name="제목 1"/>
          <p:cNvSpPr txBox="1">
            <a:spLocks/>
          </p:cNvSpPr>
          <p:nvPr/>
        </p:nvSpPr>
        <p:spPr>
          <a:xfrm>
            <a:off x="303388" y="966853"/>
            <a:ext cx="3759205" cy="1077218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j-lt"/>
                <a:ea typeface="Noto Sans Korean Regular" panose="020B0500000000000000" pitchFamily="34" charset="-127"/>
                <a:cs typeface="+mj-cs"/>
              </a:defRPr>
            </a:lvl1pPr>
          </a:lstStyle>
          <a:p>
            <a:r>
              <a:rPr lang="ko-KR" altLang="en-US" sz="3200" b="1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찾아가는 안전인증 서비스</a:t>
            </a:r>
            <a:endParaRPr lang="ko-KR" altLang="en-US" sz="3200" b="1" dirty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031159" y="283523"/>
            <a:ext cx="0" cy="5045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356355"/>
            <a:ext cx="358852" cy="358852"/>
          </a:xfrm>
          <a:prstGeom prst="rect">
            <a:avLst/>
          </a:prstGeom>
        </p:spPr>
      </p:pic>
      <p:sp>
        <p:nvSpPr>
          <p:cNvPr id="23" name="자유형 24">
            <a:extLst>
              <a:ext uri="{FF2B5EF4-FFF2-40B4-BE49-F238E27FC236}">
                <a16:creationId xmlns="" xmlns:a16="http://schemas.microsoft.com/office/drawing/2014/main" id="{DF669680-416A-4A09-BD81-4632982A7CAF}"/>
              </a:ext>
            </a:extLst>
          </p:cNvPr>
          <p:cNvSpPr/>
          <p:nvPr/>
        </p:nvSpPr>
        <p:spPr>
          <a:xfrm rot="8100000">
            <a:off x="4142715" y="2893735"/>
            <a:ext cx="327058" cy="327058"/>
          </a:xfrm>
          <a:custGeom>
            <a:avLst/>
            <a:gdLst>
              <a:gd name="connsiteX0" fmla="*/ 289478 w 996536"/>
              <a:gd name="connsiteY0" fmla="*/ 707059 h 996536"/>
              <a:gd name="connsiteX1" fmla="*/ 707059 w 996536"/>
              <a:gd name="connsiteY1" fmla="*/ 707059 h 996536"/>
              <a:gd name="connsiteX2" fmla="*/ 707059 w 996536"/>
              <a:gd name="connsiteY2" fmla="*/ 289477 h 996536"/>
              <a:gd name="connsiteX3" fmla="*/ 289478 w 996536"/>
              <a:gd name="connsiteY3" fmla="*/ 289477 h 996536"/>
              <a:gd name="connsiteX4" fmla="*/ 289478 w 996536"/>
              <a:gd name="connsiteY4" fmla="*/ 707059 h 996536"/>
              <a:gd name="connsiteX5" fmla="*/ 145939 w 996536"/>
              <a:gd name="connsiteY5" fmla="*/ 850597 h 996536"/>
              <a:gd name="connsiteX6" fmla="*/ 0 w 996536"/>
              <a:gd name="connsiteY6" fmla="*/ 498268 h 996536"/>
              <a:gd name="connsiteX7" fmla="*/ 1 w 996536"/>
              <a:gd name="connsiteY7" fmla="*/ 498268 h 996536"/>
              <a:gd name="connsiteX8" fmla="*/ 498269 w 996536"/>
              <a:gd name="connsiteY8" fmla="*/ 0 h 996536"/>
              <a:gd name="connsiteX9" fmla="*/ 996536 w 996536"/>
              <a:gd name="connsiteY9" fmla="*/ 0 h 996536"/>
              <a:gd name="connsiteX10" fmla="*/ 996536 w 996536"/>
              <a:gd name="connsiteY10" fmla="*/ 498268 h 996536"/>
              <a:gd name="connsiteX11" fmla="*/ 498268 w 996536"/>
              <a:gd name="connsiteY11" fmla="*/ 996536 h 996536"/>
              <a:gd name="connsiteX12" fmla="*/ 145939 w 996536"/>
              <a:gd name="connsiteY12" fmla="*/ 850597 h 996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6536" h="996536">
                <a:moveTo>
                  <a:pt x="289478" y="707059"/>
                </a:moveTo>
                <a:cubicBezTo>
                  <a:pt x="404790" y="822371"/>
                  <a:pt x="591747" y="822371"/>
                  <a:pt x="707059" y="707059"/>
                </a:cubicBezTo>
                <a:cubicBezTo>
                  <a:pt x="822372" y="591747"/>
                  <a:pt x="822372" y="404789"/>
                  <a:pt x="707059" y="289477"/>
                </a:cubicBezTo>
                <a:cubicBezTo>
                  <a:pt x="591747" y="174165"/>
                  <a:pt x="404790" y="174165"/>
                  <a:pt x="289478" y="289477"/>
                </a:cubicBezTo>
                <a:cubicBezTo>
                  <a:pt x="174165" y="404789"/>
                  <a:pt x="174165" y="591747"/>
                  <a:pt x="289478" y="707059"/>
                </a:cubicBezTo>
                <a:close/>
                <a:moveTo>
                  <a:pt x="145939" y="850597"/>
                </a:moveTo>
                <a:cubicBezTo>
                  <a:pt x="55770" y="760428"/>
                  <a:pt x="0" y="635861"/>
                  <a:pt x="0" y="498268"/>
                </a:cubicBezTo>
                <a:lnTo>
                  <a:pt x="1" y="498268"/>
                </a:lnTo>
                <a:cubicBezTo>
                  <a:pt x="1" y="223082"/>
                  <a:pt x="223083" y="0"/>
                  <a:pt x="498269" y="0"/>
                </a:cubicBezTo>
                <a:lnTo>
                  <a:pt x="996536" y="0"/>
                </a:lnTo>
                <a:lnTo>
                  <a:pt x="996536" y="498268"/>
                </a:lnTo>
                <a:cubicBezTo>
                  <a:pt x="996536" y="773454"/>
                  <a:pt x="773454" y="996536"/>
                  <a:pt x="498268" y="996536"/>
                </a:cubicBezTo>
                <a:cubicBezTo>
                  <a:pt x="360675" y="996536"/>
                  <a:pt x="236108" y="940766"/>
                  <a:pt x="145939" y="850597"/>
                </a:cubicBezTo>
                <a:close/>
              </a:path>
            </a:pathLst>
          </a:custGeom>
          <a:solidFill>
            <a:srgbClr val="BBBBBB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="" xmlns:a16="http://schemas.microsoft.com/office/drawing/2014/main" id="{1A27986B-C2EA-4786-A6F3-AFD2E7735186}"/>
              </a:ext>
            </a:extLst>
          </p:cNvPr>
          <p:cNvSpPr/>
          <p:nvPr/>
        </p:nvSpPr>
        <p:spPr>
          <a:xfrm>
            <a:off x="4408708" y="3209380"/>
            <a:ext cx="46815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·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  <a:cs typeface="+mj-cs"/>
              </a:rPr>
              <a:t>승강기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  <a:cs typeface="+mj-cs"/>
              </a:rPr>
              <a:t>안전설계 기술지원</a:t>
            </a:r>
            <a:endParaRPr lang="en-US" altLang="ko-KR" sz="1600" b="1" dirty="0" smtClean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600" b="1" dirty="0" smtClean="0"/>
              <a:t>·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주요항목별 안전성시험 부적합요인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개선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600" b="1" dirty="0"/>
              <a:t>·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승강기 모델구분 컨설팅을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통한 인증비용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절감</a:t>
            </a:r>
          </a:p>
        </p:txBody>
      </p:sp>
      <p:sp>
        <p:nvSpPr>
          <p:cNvPr id="27" name="텍스트 개체 틀 6">
            <a:extLst>
              <a:ext uri="{FF2B5EF4-FFF2-40B4-BE49-F238E27FC236}">
                <a16:creationId xmlns="" xmlns:a16="http://schemas.microsoft.com/office/drawing/2014/main" id="{CD29FBB8-388C-4A6C-976B-C821B57B8D72}"/>
              </a:ext>
            </a:extLst>
          </p:cNvPr>
          <p:cNvSpPr txBox="1">
            <a:spLocks/>
          </p:cNvSpPr>
          <p:nvPr/>
        </p:nvSpPr>
        <p:spPr>
          <a:xfrm>
            <a:off x="1187529" y="271462"/>
            <a:ext cx="10725796" cy="5286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200" kern="1200" baseline="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 smtClean="0">
                <a:solidFill>
                  <a:srgbClr val="0070C0"/>
                </a:solidFill>
              </a:rPr>
              <a:t>중소기업의 </a:t>
            </a:r>
            <a:r>
              <a:rPr lang="ko-KR" altLang="en-US" sz="1400" b="1" dirty="0">
                <a:solidFill>
                  <a:srgbClr val="0070C0"/>
                </a:solidFill>
              </a:rPr>
              <a:t>경제적 부담 완화를 위한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고객 맞춤 밀착형 </a:t>
            </a:r>
            <a:r>
              <a:rPr lang="ko-KR" altLang="en-US" sz="1400" b="1" dirty="0">
                <a:solidFill>
                  <a:srgbClr val="0070C0"/>
                </a:solidFill>
              </a:rPr>
              <a:t>지원 서비스 확대</a:t>
            </a:r>
          </a:p>
        </p:txBody>
      </p:sp>
      <p:sp>
        <p:nvSpPr>
          <p:cNvPr id="28" name="자유형 24">
            <a:extLst>
              <a:ext uri="{FF2B5EF4-FFF2-40B4-BE49-F238E27FC236}">
                <a16:creationId xmlns="" xmlns:a16="http://schemas.microsoft.com/office/drawing/2014/main" id="{17847991-0613-4330-A8B4-56DDE215F1CC}"/>
              </a:ext>
            </a:extLst>
          </p:cNvPr>
          <p:cNvSpPr/>
          <p:nvPr/>
        </p:nvSpPr>
        <p:spPr>
          <a:xfrm rot="8100000">
            <a:off x="4130332" y="4605116"/>
            <a:ext cx="327058" cy="327058"/>
          </a:xfrm>
          <a:custGeom>
            <a:avLst/>
            <a:gdLst>
              <a:gd name="connsiteX0" fmla="*/ 289478 w 996536"/>
              <a:gd name="connsiteY0" fmla="*/ 707059 h 996536"/>
              <a:gd name="connsiteX1" fmla="*/ 707059 w 996536"/>
              <a:gd name="connsiteY1" fmla="*/ 707059 h 996536"/>
              <a:gd name="connsiteX2" fmla="*/ 707059 w 996536"/>
              <a:gd name="connsiteY2" fmla="*/ 289477 h 996536"/>
              <a:gd name="connsiteX3" fmla="*/ 289478 w 996536"/>
              <a:gd name="connsiteY3" fmla="*/ 289477 h 996536"/>
              <a:gd name="connsiteX4" fmla="*/ 289478 w 996536"/>
              <a:gd name="connsiteY4" fmla="*/ 707059 h 996536"/>
              <a:gd name="connsiteX5" fmla="*/ 145939 w 996536"/>
              <a:gd name="connsiteY5" fmla="*/ 850597 h 996536"/>
              <a:gd name="connsiteX6" fmla="*/ 0 w 996536"/>
              <a:gd name="connsiteY6" fmla="*/ 498268 h 996536"/>
              <a:gd name="connsiteX7" fmla="*/ 1 w 996536"/>
              <a:gd name="connsiteY7" fmla="*/ 498268 h 996536"/>
              <a:gd name="connsiteX8" fmla="*/ 498269 w 996536"/>
              <a:gd name="connsiteY8" fmla="*/ 0 h 996536"/>
              <a:gd name="connsiteX9" fmla="*/ 996536 w 996536"/>
              <a:gd name="connsiteY9" fmla="*/ 0 h 996536"/>
              <a:gd name="connsiteX10" fmla="*/ 996536 w 996536"/>
              <a:gd name="connsiteY10" fmla="*/ 498268 h 996536"/>
              <a:gd name="connsiteX11" fmla="*/ 498268 w 996536"/>
              <a:gd name="connsiteY11" fmla="*/ 996536 h 996536"/>
              <a:gd name="connsiteX12" fmla="*/ 145939 w 996536"/>
              <a:gd name="connsiteY12" fmla="*/ 850597 h 996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6536" h="996536">
                <a:moveTo>
                  <a:pt x="289478" y="707059"/>
                </a:moveTo>
                <a:cubicBezTo>
                  <a:pt x="404790" y="822371"/>
                  <a:pt x="591747" y="822371"/>
                  <a:pt x="707059" y="707059"/>
                </a:cubicBezTo>
                <a:cubicBezTo>
                  <a:pt x="822372" y="591747"/>
                  <a:pt x="822372" y="404789"/>
                  <a:pt x="707059" y="289477"/>
                </a:cubicBezTo>
                <a:cubicBezTo>
                  <a:pt x="591747" y="174165"/>
                  <a:pt x="404790" y="174165"/>
                  <a:pt x="289478" y="289477"/>
                </a:cubicBezTo>
                <a:cubicBezTo>
                  <a:pt x="174165" y="404789"/>
                  <a:pt x="174165" y="591747"/>
                  <a:pt x="289478" y="707059"/>
                </a:cubicBezTo>
                <a:close/>
                <a:moveTo>
                  <a:pt x="145939" y="850597"/>
                </a:moveTo>
                <a:cubicBezTo>
                  <a:pt x="55770" y="760428"/>
                  <a:pt x="0" y="635861"/>
                  <a:pt x="0" y="498268"/>
                </a:cubicBezTo>
                <a:lnTo>
                  <a:pt x="1" y="498268"/>
                </a:lnTo>
                <a:cubicBezTo>
                  <a:pt x="1" y="223082"/>
                  <a:pt x="223083" y="0"/>
                  <a:pt x="498269" y="0"/>
                </a:cubicBezTo>
                <a:lnTo>
                  <a:pt x="996536" y="0"/>
                </a:lnTo>
                <a:lnTo>
                  <a:pt x="996536" y="498268"/>
                </a:lnTo>
                <a:cubicBezTo>
                  <a:pt x="996536" y="773454"/>
                  <a:pt x="773454" y="996536"/>
                  <a:pt x="498268" y="996536"/>
                </a:cubicBezTo>
                <a:cubicBezTo>
                  <a:pt x="360675" y="996536"/>
                  <a:pt x="236108" y="940766"/>
                  <a:pt x="145939" y="850597"/>
                </a:cubicBezTo>
                <a:close/>
              </a:path>
            </a:pathLst>
          </a:custGeom>
          <a:solidFill>
            <a:srgbClr val="BBBBBB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="" xmlns:a16="http://schemas.microsoft.com/office/drawing/2014/main" id="{0BD23595-D26D-4F90-A0A1-FD59399902CC}"/>
              </a:ext>
            </a:extLst>
          </p:cNvPr>
          <p:cNvSpPr/>
          <p:nvPr/>
        </p:nvSpPr>
        <p:spPr>
          <a:xfrm>
            <a:off x="4408708" y="4880554"/>
            <a:ext cx="38905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찾아가는 안전인증 서비스 결과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600" b="1" dirty="0" smtClean="0"/>
              <a:t>·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기업방문 서비스</a:t>
            </a:r>
            <a:r>
              <a:rPr lang="en-US" altLang="ko-KR" sz="1600" dirty="0">
                <a:solidFill>
                  <a:srgbClr val="0070C0"/>
                </a:solidFill>
              </a:rPr>
              <a:t>(</a:t>
            </a:r>
            <a:r>
              <a:rPr lang="en-US" altLang="ko-KR" sz="1600" dirty="0" smtClean="0">
                <a:solidFill>
                  <a:srgbClr val="0070C0"/>
                </a:solidFill>
              </a:rPr>
              <a:t>8</a:t>
            </a:r>
            <a:r>
              <a:rPr lang="ko-KR" altLang="en-US" sz="1600" dirty="0">
                <a:solidFill>
                  <a:srgbClr val="0070C0"/>
                </a:solidFill>
              </a:rPr>
              <a:t>개사</a:t>
            </a:r>
            <a:r>
              <a:rPr lang="en-US" altLang="ko-KR" sz="1600" dirty="0">
                <a:solidFill>
                  <a:srgbClr val="0070C0"/>
                </a:solidFill>
              </a:rPr>
              <a:t>, 11</a:t>
            </a:r>
            <a:r>
              <a:rPr lang="ko-KR" altLang="en-US" sz="1600" dirty="0" smtClean="0">
                <a:solidFill>
                  <a:srgbClr val="0070C0"/>
                </a:solidFill>
              </a:rPr>
              <a:t>회</a:t>
            </a:r>
            <a:r>
              <a:rPr lang="en-US" altLang="ko-KR" sz="1600" dirty="0" smtClean="0">
                <a:solidFill>
                  <a:srgbClr val="0070C0"/>
                </a:solidFill>
              </a:rPr>
              <a:t>)</a:t>
            </a:r>
            <a:endParaRPr lang="en-US" altLang="ko-KR" sz="1600" dirty="0">
              <a:solidFill>
                <a:srgbClr val="0070C0"/>
              </a:solidFill>
            </a:endParaRPr>
          </a:p>
          <a:p>
            <a:r>
              <a:rPr lang="en-US" altLang="ko-KR" sz="1600" b="1" dirty="0"/>
              <a:t>·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현장방문 서비스</a:t>
            </a:r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20</a:t>
            </a:r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개사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, </a:t>
            </a:r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47</a:t>
            </a:r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회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)</a:t>
            </a:r>
            <a:endParaRPr lang="en-US" altLang="ko-KR" sz="1600" b="1" dirty="0">
              <a:solidFill>
                <a:srgbClr val="0070C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7758843" y="5158360"/>
            <a:ext cx="860884" cy="1428178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(13-18)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21042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/>
          <p:cNvGrpSpPr/>
          <p:nvPr/>
        </p:nvGrpSpPr>
        <p:grpSpPr>
          <a:xfrm>
            <a:off x="4142715" y="1190456"/>
            <a:ext cx="7725530" cy="5396082"/>
            <a:chOff x="3732549" y="1461919"/>
            <a:chExt cx="7725530" cy="5396082"/>
          </a:xfrm>
        </p:grpSpPr>
        <p:grpSp>
          <p:nvGrpSpPr>
            <p:cNvPr id="15" name="그룹 14"/>
            <p:cNvGrpSpPr/>
            <p:nvPr/>
          </p:nvGrpSpPr>
          <p:grpSpPr>
            <a:xfrm>
              <a:off x="8432320" y="1461919"/>
              <a:ext cx="3025759" cy="5396082"/>
              <a:chOff x="7572374" y="817629"/>
              <a:chExt cx="2276476" cy="4436756"/>
            </a:xfrm>
            <a:blipFill dpi="0" rotWithShape="1">
              <a:blip r:embed="rId2"/>
              <a:srcRect/>
              <a:tile tx="0" ty="0" sx="100000" sy="100000" flip="none" algn="tl"/>
            </a:blipFill>
          </p:grpSpPr>
          <p:sp>
            <p:nvSpPr>
              <p:cNvPr id="19" name="직사각형 18"/>
              <p:cNvSpPr/>
              <p:nvPr/>
            </p:nvSpPr>
            <p:spPr>
              <a:xfrm>
                <a:off x="7572374" y="3108561"/>
                <a:ext cx="647700" cy="2145824"/>
              </a:xfrm>
              <a:prstGeom prst="rect">
                <a:avLst/>
              </a:prstGeom>
              <a:grp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b="1" i="0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effectLst/>
                  <a:latin typeface="Noto Sans Korean Light" panose="020B0300000000000000" pitchFamily="34" charset="-127"/>
                  <a:ea typeface="Noto Sans Korean Light" panose="020B0300000000000000" pitchFamily="34" charset="-127"/>
                </a:endParaRPr>
              </a:p>
            </p:txBody>
          </p:sp>
          <p:sp>
            <p:nvSpPr>
              <p:cNvPr id="20" name="직사각형 19"/>
              <p:cNvSpPr/>
              <p:nvPr/>
            </p:nvSpPr>
            <p:spPr>
              <a:xfrm>
                <a:off x="8386762" y="2784711"/>
                <a:ext cx="647700" cy="2469674"/>
              </a:xfrm>
              <a:prstGeom prst="rect">
                <a:avLst/>
              </a:prstGeom>
              <a:grp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b="1" i="0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effectLst/>
                  <a:latin typeface="Noto Sans Korean Light" panose="020B0300000000000000" pitchFamily="34" charset="-127"/>
                  <a:ea typeface="Noto Sans Korean Light" panose="020B0300000000000000" pitchFamily="34" charset="-127"/>
                </a:endParaRPr>
              </a:p>
            </p:txBody>
          </p:sp>
          <p:sp>
            <p:nvSpPr>
              <p:cNvPr id="21" name="직사각형 20"/>
              <p:cNvSpPr/>
              <p:nvPr/>
            </p:nvSpPr>
            <p:spPr>
              <a:xfrm>
                <a:off x="9201150" y="817629"/>
                <a:ext cx="647700" cy="4436756"/>
              </a:xfrm>
              <a:prstGeom prst="rect">
                <a:avLst/>
              </a:prstGeom>
              <a:grp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b="1" i="0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effectLst/>
                  <a:latin typeface="Noto Sans Korean Light" panose="020B0300000000000000" pitchFamily="34" charset="-127"/>
                  <a:ea typeface="Noto Sans Korean Light" panose="020B0300000000000000" pitchFamily="34" charset="-127"/>
                </a:endParaRPr>
              </a:p>
            </p:txBody>
          </p:sp>
        </p:grpSp>
        <p:sp>
          <p:nvSpPr>
            <p:cNvPr id="22" name="직사각형 21"/>
            <p:cNvSpPr/>
            <p:nvPr/>
          </p:nvSpPr>
          <p:spPr>
            <a:xfrm>
              <a:off x="3959630" y="2394445"/>
              <a:ext cx="354693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600" b="1" dirty="0">
                  <a:gradFill>
                    <a:gsLst>
                      <a:gs pos="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atin typeface="Noto Sans Korean Light" panose="020B0300000000000000" pitchFamily="34" charset="-127"/>
                  <a:ea typeface="Noto Sans Korean Light" panose="020B0300000000000000" pitchFamily="34" charset="-127"/>
                  <a:cs typeface="+mj-cs"/>
                </a:rPr>
                <a:t>시험타워 뱅크</a:t>
              </a:r>
              <a:r>
                <a:rPr lang="en-US" altLang="ko-KR" sz="1600" b="1" dirty="0">
                  <a:gradFill>
                    <a:gsLst>
                      <a:gs pos="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atin typeface="Noto Sans Korean Light" panose="020B0300000000000000" pitchFamily="34" charset="-127"/>
                  <a:ea typeface="Noto Sans Korean Light" panose="020B0300000000000000" pitchFamily="34" charset="-127"/>
                  <a:cs typeface="+mj-cs"/>
                </a:rPr>
                <a:t>(3</a:t>
              </a:r>
              <a:r>
                <a:rPr lang="ko-KR" altLang="en-US" sz="1600" b="1" dirty="0">
                  <a:gradFill>
                    <a:gsLst>
                      <a:gs pos="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atin typeface="Noto Sans Korean Light" panose="020B0300000000000000" pitchFamily="34" charset="-127"/>
                  <a:ea typeface="Noto Sans Korean Light" panose="020B0300000000000000" pitchFamily="34" charset="-127"/>
                  <a:cs typeface="+mj-cs"/>
                </a:rPr>
                <a:t>개소</a:t>
              </a:r>
              <a:r>
                <a:rPr lang="en-US" altLang="ko-KR" sz="1600" b="1" dirty="0">
                  <a:gradFill>
                    <a:gsLst>
                      <a:gs pos="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atin typeface="Noto Sans Korean Light" panose="020B0300000000000000" pitchFamily="34" charset="-127"/>
                  <a:ea typeface="Noto Sans Korean Light" panose="020B0300000000000000" pitchFamily="34" charset="-127"/>
                  <a:cs typeface="+mj-cs"/>
                </a:rPr>
                <a:t>) </a:t>
              </a:r>
              <a:r>
                <a:rPr lang="ko-KR" altLang="en-US" sz="1600" b="1" dirty="0">
                  <a:gradFill>
                    <a:gsLst>
                      <a:gs pos="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atin typeface="Noto Sans Korean Light" panose="020B0300000000000000" pitchFamily="34" charset="-127"/>
                  <a:ea typeface="Noto Sans Korean Light" panose="020B0300000000000000" pitchFamily="34" charset="-127"/>
                  <a:cs typeface="+mj-cs"/>
                </a:rPr>
                <a:t>및 </a:t>
              </a:r>
              <a:endPara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endParaRPr>
            </a:p>
            <a:p>
              <a:r>
                <a:rPr lang="ko-KR" altLang="en-US" sz="1600" b="1" dirty="0">
                  <a:gradFill>
                    <a:gsLst>
                      <a:gs pos="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atin typeface="Noto Sans Korean Light" panose="020B0300000000000000" pitchFamily="34" charset="-127"/>
                  <a:ea typeface="Noto Sans Korean Light" panose="020B0300000000000000" pitchFamily="34" charset="-127"/>
                  <a:cs typeface="+mj-cs"/>
                </a:rPr>
                <a:t>시험장비</a:t>
              </a:r>
              <a:r>
                <a:rPr lang="en-US" altLang="ko-KR" sz="1600" b="1" dirty="0">
                  <a:gradFill>
                    <a:gsLst>
                      <a:gs pos="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atin typeface="Noto Sans Korean Light" panose="020B0300000000000000" pitchFamily="34" charset="-127"/>
                  <a:ea typeface="Noto Sans Korean Light" panose="020B0300000000000000" pitchFamily="34" charset="-127"/>
                  <a:cs typeface="+mj-cs"/>
                </a:rPr>
                <a:t>(</a:t>
              </a:r>
              <a:r>
                <a:rPr lang="ko-KR" altLang="en-US" sz="1600" b="1" dirty="0">
                  <a:gradFill>
                    <a:gsLst>
                      <a:gs pos="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atin typeface="Noto Sans Korean Light" panose="020B0300000000000000" pitchFamily="34" charset="-127"/>
                  <a:ea typeface="Noto Sans Korean Light" panose="020B0300000000000000" pitchFamily="34" charset="-127"/>
                  <a:cs typeface="+mj-cs"/>
                </a:rPr>
                <a:t>분동 등</a:t>
              </a:r>
              <a:r>
                <a:rPr lang="en-US" altLang="ko-KR" sz="1600" b="1" dirty="0">
                  <a:gradFill>
                    <a:gsLst>
                      <a:gs pos="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atin typeface="Noto Sans Korean Light" panose="020B0300000000000000" pitchFamily="34" charset="-127"/>
                  <a:ea typeface="Noto Sans Korean Light" panose="020B0300000000000000" pitchFamily="34" charset="-127"/>
                  <a:cs typeface="+mj-cs"/>
                </a:rPr>
                <a:t>) 27</a:t>
              </a:r>
              <a:r>
                <a:rPr lang="ko-KR" altLang="en-US" sz="1600" b="1" dirty="0">
                  <a:gradFill>
                    <a:gsLst>
                      <a:gs pos="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atin typeface="Noto Sans Korean Light" panose="020B0300000000000000" pitchFamily="34" charset="-127"/>
                  <a:ea typeface="Noto Sans Korean Light" panose="020B0300000000000000" pitchFamily="34" charset="-127"/>
                  <a:cs typeface="+mj-cs"/>
                </a:rPr>
                <a:t>종 공유</a:t>
              </a:r>
              <a:endParaRPr lang="ko-KR" altLang="en-US" b="1" dirty="0"/>
            </a:p>
          </p:txBody>
        </p:sp>
        <p:sp>
          <p:nvSpPr>
            <p:cNvPr id="25" name="자유형 24"/>
            <p:cNvSpPr/>
            <p:nvPr/>
          </p:nvSpPr>
          <p:spPr>
            <a:xfrm rot="8100000">
              <a:off x="3732549" y="2112674"/>
              <a:ext cx="327058" cy="327058"/>
            </a:xfrm>
            <a:custGeom>
              <a:avLst/>
              <a:gdLst>
                <a:gd name="connsiteX0" fmla="*/ 289478 w 996536"/>
                <a:gd name="connsiteY0" fmla="*/ 707059 h 996536"/>
                <a:gd name="connsiteX1" fmla="*/ 707059 w 996536"/>
                <a:gd name="connsiteY1" fmla="*/ 707059 h 996536"/>
                <a:gd name="connsiteX2" fmla="*/ 707059 w 996536"/>
                <a:gd name="connsiteY2" fmla="*/ 289477 h 996536"/>
                <a:gd name="connsiteX3" fmla="*/ 289478 w 996536"/>
                <a:gd name="connsiteY3" fmla="*/ 289477 h 996536"/>
                <a:gd name="connsiteX4" fmla="*/ 289478 w 996536"/>
                <a:gd name="connsiteY4" fmla="*/ 707059 h 996536"/>
                <a:gd name="connsiteX5" fmla="*/ 145939 w 996536"/>
                <a:gd name="connsiteY5" fmla="*/ 850597 h 996536"/>
                <a:gd name="connsiteX6" fmla="*/ 0 w 996536"/>
                <a:gd name="connsiteY6" fmla="*/ 498268 h 996536"/>
                <a:gd name="connsiteX7" fmla="*/ 1 w 996536"/>
                <a:gd name="connsiteY7" fmla="*/ 498268 h 996536"/>
                <a:gd name="connsiteX8" fmla="*/ 498269 w 996536"/>
                <a:gd name="connsiteY8" fmla="*/ 0 h 996536"/>
                <a:gd name="connsiteX9" fmla="*/ 996536 w 996536"/>
                <a:gd name="connsiteY9" fmla="*/ 0 h 996536"/>
                <a:gd name="connsiteX10" fmla="*/ 996536 w 996536"/>
                <a:gd name="connsiteY10" fmla="*/ 498268 h 996536"/>
                <a:gd name="connsiteX11" fmla="*/ 498268 w 996536"/>
                <a:gd name="connsiteY11" fmla="*/ 996536 h 996536"/>
                <a:gd name="connsiteX12" fmla="*/ 145939 w 996536"/>
                <a:gd name="connsiteY12" fmla="*/ 850597 h 996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6536" h="996536">
                  <a:moveTo>
                    <a:pt x="289478" y="707059"/>
                  </a:moveTo>
                  <a:cubicBezTo>
                    <a:pt x="404790" y="822371"/>
                    <a:pt x="591747" y="822371"/>
                    <a:pt x="707059" y="707059"/>
                  </a:cubicBezTo>
                  <a:cubicBezTo>
                    <a:pt x="822372" y="591747"/>
                    <a:pt x="822372" y="404789"/>
                    <a:pt x="707059" y="289477"/>
                  </a:cubicBezTo>
                  <a:cubicBezTo>
                    <a:pt x="591747" y="174165"/>
                    <a:pt x="404790" y="174165"/>
                    <a:pt x="289478" y="289477"/>
                  </a:cubicBezTo>
                  <a:cubicBezTo>
                    <a:pt x="174165" y="404789"/>
                    <a:pt x="174165" y="591747"/>
                    <a:pt x="289478" y="707059"/>
                  </a:cubicBezTo>
                  <a:close/>
                  <a:moveTo>
                    <a:pt x="145939" y="850597"/>
                  </a:moveTo>
                  <a:cubicBezTo>
                    <a:pt x="55770" y="760428"/>
                    <a:pt x="0" y="635861"/>
                    <a:pt x="0" y="498268"/>
                  </a:cubicBezTo>
                  <a:lnTo>
                    <a:pt x="1" y="498268"/>
                  </a:lnTo>
                  <a:cubicBezTo>
                    <a:pt x="1" y="223082"/>
                    <a:pt x="223083" y="0"/>
                    <a:pt x="498269" y="0"/>
                  </a:cubicBezTo>
                  <a:lnTo>
                    <a:pt x="996536" y="0"/>
                  </a:lnTo>
                  <a:lnTo>
                    <a:pt x="996536" y="498268"/>
                  </a:lnTo>
                  <a:cubicBezTo>
                    <a:pt x="996536" y="773454"/>
                    <a:pt x="773454" y="996536"/>
                    <a:pt x="498268" y="996536"/>
                  </a:cubicBezTo>
                  <a:cubicBezTo>
                    <a:pt x="360675" y="996536"/>
                    <a:pt x="236108" y="940766"/>
                    <a:pt x="145939" y="850597"/>
                  </a:cubicBezTo>
                  <a:close/>
                </a:path>
              </a:pathLst>
            </a:custGeom>
            <a:solidFill>
              <a:srgbClr val="BBBBBB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b="1" i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effectLst/>
                <a:latin typeface="Noto Sans Korean Light" panose="020B0300000000000000" pitchFamily="34" charset="-127"/>
                <a:ea typeface="Noto Sans Korean Light" panose="020B0300000000000000" pitchFamily="34" charset="-127"/>
              </a:endParaRPr>
            </a:p>
          </p:txBody>
        </p:sp>
      </p:grpSp>
      <p:sp>
        <p:nvSpPr>
          <p:cNvPr id="6" name="제목 1"/>
          <p:cNvSpPr txBox="1">
            <a:spLocks/>
          </p:cNvSpPr>
          <p:nvPr/>
        </p:nvSpPr>
        <p:spPr>
          <a:xfrm>
            <a:off x="303388" y="966853"/>
            <a:ext cx="3759197" cy="1077218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j-lt"/>
                <a:ea typeface="Noto Sans Korean Regular" panose="020B0500000000000000" pitchFamily="34" charset="-127"/>
                <a:cs typeface="+mj-cs"/>
              </a:defRPr>
            </a:lvl1pPr>
          </a:lstStyle>
          <a:p>
            <a:r>
              <a:rPr lang="ko-KR" altLang="en-US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중소기업 시험설비 무상지원</a:t>
            </a:r>
          </a:p>
        </p:txBody>
      </p:sp>
      <p:cxnSp>
        <p:nvCxnSpPr>
          <p:cNvPr id="7" name="직선 연결선 6"/>
          <p:cNvCxnSpPr/>
          <p:nvPr/>
        </p:nvCxnSpPr>
        <p:spPr>
          <a:xfrm>
            <a:off x="1031159" y="283523"/>
            <a:ext cx="0" cy="5045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356355"/>
            <a:ext cx="358852" cy="358852"/>
          </a:xfrm>
          <a:prstGeom prst="rect">
            <a:avLst/>
          </a:prstGeom>
        </p:spPr>
      </p:pic>
      <p:sp>
        <p:nvSpPr>
          <p:cNvPr id="23" name="자유형 24">
            <a:extLst>
              <a:ext uri="{FF2B5EF4-FFF2-40B4-BE49-F238E27FC236}">
                <a16:creationId xmlns="" xmlns:a16="http://schemas.microsoft.com/office/drawing/2014/main" id="{DF669680-416A-4A09-BD81-4632982A7CAF}"/>
              </a:ext>
            </a:extLst>
          </p:cNvPr>
          <p:cNvSpPr/>
          <p:nvPr/>
        </p:nvSpPr>
        <p:spPr>
          <a:xfrm rot="8100000">
            <a:off x="4142715" y="2893735"/>
            <a:ext cx="327058" cy="327058"/>
          </a:xfrm>
          <a:custGeom>
            <a:avLst/>
            <a:gdLst>
              <a:gd name="connsiteX0" fmla="*/ 289478 w 996536"/>
              <a:gd name="connsiteY0" fmla="*/ 707059 h 996536"/>
              <a:gd name="connsiteX1" fmla="*/ 707059 w 996536"/>
              <a:gd name="connsiteY1" fmla="*/ 707059 h 996536"/>
              <a:gd name="connsiteX2" fmla="*/ 707059 w 996536"/>
              <a:gd name="connsiteY2" fmla="*/ 289477 h 996536"/>
              <a:gd name="connsiteX3" fmla="*/ 289478 w 996536"/>
              <a:gd name="connsiteY3" fmla="*/ 289477 h 996536"/>
              <a:gd name="connsiteX4" fmla="*/ 289478 w 996536"/>
              <a:gd name="connsiteY4" fmla="*/ 707059 h 996536"/>
              <a:gd name="connsiteX5" fmla="*/ 145939 w 996536"/>
              <a:gd name="connsiteY5" fmla="*/ 850597 h 996536"/>
              <a:gd name="connsiteX6" fmla="*/ 0 w 996536"/>
              <a:gd name="connsiteY6" fmla="*/ 498268 h 996536"/>
              <a:gd name="connsiteX7" fmla="*/ 1 w 996536"/>
              <a:gd name="connsiteY7" fmla="*/ 498268 h 996536"/>
              <a:gd name="connsiteX8" fmla="*/ 498269 w 996536"/>
              <a:gd name="connsiteY8" fmla="*/ 0 h 996536"/>
              <a:gd name="connsiteX9" fmla="*/ 996536 w 996536"/>
              <a:gd name="connsiteY9" fmla="*/ 0 h 996536"/>
              <a:gd name="connsiteX10" fmla="*/ 996536 w 996536"/>
              <a:gd name="connsiteY10" fmla="*/ 498268 h 996536"/>
              <a:gd name="connsiteX11" fmla="*/ 498268 w 996536"/>
              <a:gd name="connsiteY11" fmla="*/ 996536 h 996536"/>
              <a:gd name="connsiteX12" fmla="*/ 145939 w 996536"/>
              <a:gd name="connsiteY12" fmla="*/ 850597 h 996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6536" h="996536">
                <a:moveTo>
                  <a:pt x="289478" y="707059"/>
                </a:moveTo>
                <a:cubicBezTo>
                  <a:pt x="404790" y="822371"/>
                  <a:pt x="591747" y="822371"/>
                  <a:pt x="707059" y="707059"/>
                </a:cubicBezTo>
                <a:cubicBezTo>
                  <a:pt x="822372" y="591747"/>
                  <a:pt x="822372" y="404789"/>
                  <a:pt x="707059" y="289477"/>
                </a:cubicBezTo>
                <a:cubicBezTo>
                  <a:pt x="591747" y="174165"/>
                  <a:pt x="404790" y="174165"/>
                  <a:pt x="289478" y="289477"/>
                </a:cubicBezTo>
                <a:cubicBezTo>
                  <a:pt x="174165" y="404789"/>
                  <a:pt x="174165" y="591747"/>
                  <a:pt x="289478" y="707059"/>
                </a:cubicBezTo>
                <a:close/>
                <a:moveTo>
                  <a:pt x="145939" y="850597"/>
                </a:moveTo>
                <a:cubicBezTo>
                  <a:pt x="55770" y="760428"/>
                  <a:pt x="0" y="635861"/>
                  <a:pt x="0" y="498268"/>
                </a:cubicBezTo>
                <a:lnTo>
                  <a:pt x="1" y="498268"/>
                </a:lnTo>
                <a:cubicBezTo>
                  <a:pt x="1" y="223082"/>
                  <a:pt x="223083" y="0"/>
                  <a:pt x="498269" y="0"/>
                </a:cubicBezTo>
                <a:lnTo>
                  <a:pt x="996536" y="0"/>
                </a:lnTo>
                <a:lnTo>
                  <a:pt x="996536" y="498268"/>
                </a:lnTo>
                <a:cubicBezTo>
                  <a:pt x="996536" y="773454"/>
                  <a:pt x="773454" y="996536"/>
                  <a:pt x="498268" y="996536"/>
                </a:cubicBezTo>
                <a:cubicBezTo>
                  <a:pt x="360675" y="996536"/>
                  <a:pt x="236108" y="940766"/>
                  <a:pt x="145939" y="850597"/>
                </a:cubicBezTo>
                <a:close/>
              </a:path>
            </a:pathLst>
          </a:custGeom>
          <a:solidFill>
            <a:srgbClr val="BBBBBB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="" xmlns:a16="http://schemas.microsoft.com/office/drawing/2014/main" id="{1A27986B-C2EA-4786-A6F3-AFD2E7735186}"/>
              </a:ext>
            </a:extLst>
          </p:cNvPr>
          <p:cNvSpPr/>
          <p:nvPr/>
        </p:nvSpPr>
        <p:spPr>
          <a:xfrm>
            <a:off x="4408709" y="3209380"/>
            <a:ext cx="354693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·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무상 대여 설비 및 장비 사용 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 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매뉴얼 제작 및 배포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600" b="1" dirty="0"/>
              <a:t>· 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New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모델 개발 시험장소 및 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 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시험장비 대여</a:t>
            </a:r>
          </a:p>
        </p:txBody>
      </p:sp>
      <p:sp>
        <p:nvSpPr>
          <p:cNvPr id="27" name="텍스트 개체 틀 6">
            <a:extLst>
              <a:ext uri="{FF2B5EF4-FFF2-40B4-BE49-F238E27FC236}">
                <a16:creationId xmlns="" xmlns:a16="http://schemas.microsoft.com/office/drawing/2014/main" id="{CD29FBB8-388C-4A6C-976B-C821B57B8D72}"/>
              </a:ext>
            </a:extLst>
          </p:cNvPr>
          <p:cNvSpPr txBox="1">
            <a:spLocks/>
          </p:cNvSpPr>
          <p:nvPr/>
        </p:nvSpPr>
        <p:spPr>
          <a:xfrm>
            <a:off x="1187529" y="271462"/>
            <a:ext cx="10725796" cy="5286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200" kern="1200" baseline="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>
                <a:solidFill>
                  <a:srgbClr val="0070C0"/>
                </a:solidFill>
                <a:ea typeface="Noto Sans Korean Light" panose="020B0300000000000000"/>
              </a:rPr>
              <a:t>중소기업의 시험설비</a:t>
            </a:r>
            <a:r>
              <a:rPr lang="en-US" altLang="ko-KR" sz="1400" b="1" dirty="0">
                <a:solidFill>
                  <a:srgbClr val="0070C0"/>
                </a:solidFill>
                <a:ea typeface="Noto Sans Korean Light" panose="020B0300000000000000"/>
              </a:rPr>
              <a:t>·</a:t>
            </a:r>
            <a:r>
              <a:rPr lang="ko-KR" altLang="en-US" sz="1400" b="1" dirty="0">
                <a:solidFill>
                  <a:srgbClr val="0070C0"/>
                </a:solidFill>
                <a:ea typeface="Noto Sans Korean Light" panose="020B0300000000000000"/>
              </a:rPr>
              <a:t>장비 보유 부족에 따라 핵심부품의 자체심사 애로사항 해소를 위한 공단 기반설비 </a:t>
            </a:r>
            <a:r>
              <a:rPr lang="ko-KR" altLang="en-US" sz="1400" b="1" dirty="0" smtClean="0">
                <a:solidFill>
                  <a:srgbClr val="0070C0"/>
                </a:solidFill>
                <a:ea typeface="Noto Sans Korean Light" panose="020B0300000000000000"/>
              </a:rPr>
              <a:t>지원</a:t>
            </a:r>
            <a:endParaRPr lang="ko-KR" altLang="en-US" sz="1400" b="1" dirty="0">
              <a:solidFill>
                <a:srgbClr val="0070C0"/>
              </a:solidFill>
              <a:ea typeface="Noto Sans Korean Light" panose="020B0300000000000000"/>
            </a:endParaRPr>
          </a:p>
        </p:txBody>
      </p:sp>
      <p:sp>
        <p:nvSpPr>
          <p:cNvPr id="28" name="자유형 24">
            <a:extLst>
              <a:ext uri="{FF2B5EF4-FFF2-40B4-BE49-F238E27FC236}">
                <a16:creationId xmlns="" xmlns:a16="http://schemas.microsoft.com/office/drawing/2014/main" id="{17847991-0613-4330-A8B4-56DDE215F1CC}"/>
              </a:ext>
            </a:extLst>
          </p:cNvPr>
          <p:cNvSpPr/>
          <p:nvPr/>
        </p:nvSpPr>
        <p:spPr>
          <a:xfrm rot="8100000">
            <a:off x="4130332" y="4605116"/>
            <a:ext cx="327058" cy="327058"/>
          </a:xfrm>
          <a:custGeom>
            <a:avLst/>
            <a:gdLst>
              <a:gd name="connsiteX0" fmla="*/ 289478 w 996536"/>
              <a:gd name="connsiteY0" fmla="*/ 707059 h 996536"/>
              <a:gd name="connsiteX1" fmla="*/ 707059 w 996536"/>
              <a:gd name="connsiteY1" fmla="*/ 707059 h 996536"/>
              <a:gd name="connsiteX2" fmla="*/ 707059 w 996536"/>
              <a:gd name="connsiteY2" fmla="*/ 289477 h 996536"/>
              <a:gd name="connsiteX3" fmla="*/ 289478 w 996536"/>
              <a:gd name="connsiteY3" fmla="*/ 289477 h 996536"/>
              <a:gd name="connsiteX4" fmla="*/ 289478 w 996536"/>
              <a:gd name="connsiteY4" fmla="*/ 707059 h 996536"/>
              <a:gd name="connsiteX5" fmla="*/ 145939 w 996536"/>
              <a:gd name="connsiteY5" fmla="*/ 850597 h 996536"/>
              <a:gd name="connsiteX6" fmla="*/ 0 w 996536"/>
              <a:gd name="connsiteY6" fmla="*/ 498268 h 996536"/>
              <a:gd name="connsiteX7" fmla="*/ 1 w 996536"/>
              <a:gd name="connsiteY7" fmla="*/ 498268 h 996536"/>
              <a:gd name="connsiteX8" fmla="*/ 498269 w 996536"/>
              <a:gd name="connsiteY8" fmla="*/ 0 h 996536"/>
              <a:gd name="connsiteX9" fmla="*/ 996536 w 996536"/>
              <a:gd name="connsiteY9" fmla="*/ 0 h 996536"/>
              <a:gd name="connsiteX10" fmla="*/ 996536 w 996536"/>
              <a:gd name="connsiteY10" fmla="*/ 498268 h 996536"/>
              <a:gd name="connsiteX11" fmla="*/ 498268 w 996536"/>
              <a:gd name="connsiteY11" fmla="*/ 996536 h 996536"/>
              <a:gd name="connsiteX12" fmla="*/ 145939 w 996536"/>
              <a:gd name="connsiteY12" fmla="*/ 850597 h 996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6536" h="996536">
                <a:moveTo>
                  <a:pt x="289478" y="707059"/>
                </a:moveTo>
                <a:cubicBezTo>
                  <a:pt x="404790" y="822371"/>
                  <a:pt x="591747" y="822371"/>
                  <a:pt x="707059" y="707059"/>
                </a:cubicBezTo>
                <a:cubicBezTo>
                  <a:pt x="822372" y="591747"/>
                  <a:pt x="822372" y="404789"/>
                  <a:pt x="707059" y="289477"/>
                </a:cubicBezTo>
                <a:cubicBezTo>
                  <a:pt x="591747" y="174165"/>
                  <a:pt x="404790" y="174165"/>
                  <a:pt x="289478" y="289477"/>
                </a:cubicBezTo>
                <a:cubicBezTo>
                  <a:pt x="174165" y="404789"/>
                  <a:pt x="174165" y="591747"/>
                  <a:pt x="289478" y="707059"/>
                </a:cubicBezTo>
                <a:close/>
                <a:moveTo>
                  <a:pt x="145939" y="850597"/>
                </a:moveTo>
                <a:cubicBezTo>
                  <a:pt x="55770" y="760428"/>
                  <a:pt x="0" y="635861"/>
                  <a:pt x="0" y="498268"/>
                </a:cubicBezTo>
                <a:lnTo>
                  <a:pt x="1" y="498268"/>
                </a:lnTo>
                <a:cubicBezTo>
                  <a:pt x="1" y="223082"/>
                  <a:pt x="223083" y="0"/>
                  <a:pt x="498269" y="0"/>
                </a:cubicBezTo>
                <a:lnTo>
                  <a:pt x="996536" y="0"/>
                </a:lnTo>
                <a:lnTo>
                  <a:pt x="996536" y="498268"/>
                </a:lnTo>
                <a:cubicBezTo>
                  <a:pt x="996536" y="773454"/>
                  <a:pt x="773454" y="996536"/>
                  <a:pt x="498268" y="996536"/>
                </a:cubicBezTo>
                <a:cubicBezTo>
                  <a:pt x="360675" y="996536"/>
                  <a:pt x="236108" y="940766"/>
                  <a:pt x="145939" y="850597"/>
                </a:cubicBezTo>
                <a:close/>
              </a:path>
            </a:pathLst>
          </a:custGeom>
          <a:solidFill>
            <a:srgbClr val="BBBBBB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="" xmlns:a16="http://schemas.microsoft.com/office/drawing/2014/main" id="{0BD23595-D26D-4F90-A0A1-FD59399902CC}"/>
              </a:ext>
            </a:extLst>
          </p:cNvPr>
          <p:cNvSpPr/>
          <p:nvPr/>
        </p:nvSpPr>
        <p:spPr>
          <a:xfrm>
            <a:off x="4406113" y="4773638"/>
            <a:ext cx="389056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공단보유 시험설비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〮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Noto Sans Korean Light" panose="020B0300000000000000" pitchFamily="34" charset="-127"/>
                <a:cs typeface="+mj-cs"/>
              </a:rPr>
              <a:t>장비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무상 대여 지원 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b="1" dirty="0"/>
              <a:t>·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시험타워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(2</a:t>
            </a:r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개사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)</a:t>
            </a:r>
            <a:endParaRPr lang="en-US" altLang="ko-KR" sz="1600" b="1" dirty="0">
              <a:solidFill>
                <a:srgbClr val="0070C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  <a:p>
            <a:r>
              <a:rPr lang="en-US" altLang="ko-KR" sz="1600" b="1" dirty="0"/>
              <a:t>·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시험장비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(3</a:t>
            </a:r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개사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)</a:t>
            </a:r>
            <a:endParaRPr lang="ko-KR" altLang="en-US" sz="1600" b="1" dirty="0">
              <a:solidFill>
                <a:srgbClr val="0070C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7780416" y="5158360"/>
            <a:ext cx="860885" cy="1428178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(14-18)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79585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1031159" y="283523"/>
            <a:ext cx="0" cy="5045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356355"/>
            <a:ext cx="358852" cy="358852"/>
          </a:xfrm>
          <a:prstGeom prst="rect">
            <a:avLst/>
          </a:prstGeom>
        </p:spPr>
      </p:pic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084131"/>
              </p:ext>
            </p:extLst>
          </p:nvPr>
        </p:nvGraphicFramePr>
        <p:xfrm>
          <a:off x="4580708" y="3158192"/>
          <a:ext cx="6771642" cy="1909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962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53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746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· </a:t>
                      </a:r>
                      <a:r>
                        <a:rPr lang="ko-KR" altLang="en-US" sz="1800" b="0" kern="1200" dirty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공장심사 가이드 및 절차서 항목별 자료 분석</a:t>
                      </a:r>
                      <a:endParaRPr lang="ko-KR" altLang="en-US" b="0" dirty="0">
                        <a:solidFill>
                          <a:srgbClr val="4E4E4E"/>
                        </a:solidFill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 dirty="0"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746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· </a:t>
                      </a:r>
                      <a:r>
                        <a:rPr lang="ko-KR" altLang="en-US" sz="1800" b="0" kern="1200" dirty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품질경영관리 수립 및 원자재</a:t>
                      </a:r>
                      <a:r>
                        <a:rPr lang="en-US" altLang="ko-KR" sz="1800" dirty="0">
                          <a:ea typeface="Noto Sans Korean Light" panose="020B0300000000000000"/>
                        </a:rPr>
                        <a:t>·</a:t>
                      </a:r>
                      <a:r>
                        <a:rPr lang="ko-KR" altLang="en-US" sz="1800" b="0" kern="1200" dirty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공정</a:t>
                      </a:r>
                      <a:r>
                        <a:rPr lang="en-US" altLang="ko-KR" sz="1800" dirty="0">
                          <a:ea typeface="Noto Sans Korean Light" panose="020B0300000000000000"/>
                        </a:rPr>
                        <a:t>·</a:t>
                      </a:r>
                      <a:r>
                        <a:rPr lang="ko-KR" altLang="en-US" sz="1800" b="0" kern="1200" dirty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제품심사 관리</a:t>
                      </a:r>
                      <a:endParaRPr lang="ko-KR" altLang="en-US" b="0" dirty="0">
                        <a:solidFill>
                          <a:srgbClr val="4E4E4E"/>
                        </a:solidFill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 dirty="0"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74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· </a:t>
                      </a:r>
                      <a:r>
                        <a:rPr lang="ko-KR" altLang="en-US" sz="1800" b="0" kern="1200" dirty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고객 불만</a:t>
                      </a:r>
                      <a:r>
                        <a:rPr lang="en-US" altLang="ko-KR" sz="1800" b="0" kern="1200" dirty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, </a:t>
                      </a:r>
                      <a:r>
                        <a:rPr lang="ko-KR" altLang="en-US" sz="1800" b="0" kern="1200" dirty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안전교육</a:t>
                      </a:r>
                      <a:r>
                        <a:rPr lang="en-US" altLang="ko-KR" sz="1800" b="0" kern="1200" dirty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, </a:t>
                      </a:r>
                      <a:r>
                        <a:rPr lang="ko-KR" altLang="en-US" sz="1800" b="0" kern="1200" dirty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개선조치 관리</a:t>
                      </a:r>
                      <a:endParaRPr lang="ko-KR" altLang="en-US" b="0" dirty="0">
                        <a:solidFill>
                          <a:srgbClr val="4E4E4E"/>
                        </a:solidFill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 dirty="0"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74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· </a:t>
                      </a:r>
                      <a:r>
                        <a:rPr lang="ko-KR" altLang="en-US" sz="1800" b="1" dirty="0">
                          <a:solidFill>
                            <a:srgbClr val="0070C0"/>
                          </a:solidFill>
                          <a:ea typeface="Noto Sans Korean Light" panose="020B0300000000000000"/>
                        </a:rPr>
                        <a:t>공장심사 안내서 </a:t>
                      </a:r>
                      <a:r>
                        <a:rPr lang="ko-KR" altLang="en-US" sz="1800" b="0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및 </a:t>
                      </a:r>
                      <a:r>
                        <a:rPr lang="ko-KR" altLang="en-US" sz="1800" b="1" dirty="0">
                          <a:solidFill>
                            <a:srgbClr val="0070C0"/>
                          </a:solidFill>
                          <a:ea typeface="Noto Sans Korean Light" panose="020B0300000000000000"/>
                        </a:rPr>
                        <a:t>절차서</a:t>
                      </a:r>
                      <a:r>
                        <a:rPr lang="ko-KR" altLang="en-US" sz="1800" b="0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 </a:t>
                      </a:r>
                      <a:r>
                        <a:rPr lang="ko-KR" altLang="en-US" sz="1800" b="1" dirty="0" smtClean="0">
                          <a:solidFill>
                            <a:srgbClr val="0070C0"/>
                          </a:solidFill>
                          <a:ea typeface="Noto Sans Korean Light" panose="020B0300000000000000"/>
                        </a:rPr>
                        <a:t>제공 예정</a:t>
                      </a:r>
                      <a:r>
                        <a:rPr lang="en-US" altLang="ko-KR" sz="1800" b="1" dirty="0" smtClean="0">
                          <a:solidFill>
                            <a:srgbClr val="0070C0"/>
                          </a:solidFill>
                          <a:ea typeface="Noto Sans Korean Light" panose="020B0300000000000000"/>
                        </a:rPr>
                        <a:t>(22.11.)</a:t>
                      </a:r>
                      <a:endParaRPr lang="ko-KR" altLang="en-US" b="1" dirty="0">
                        <a:solidFill>
                          <a:srgbClr val="0070C0"/>
                        </a:solidFill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 dirty="0"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2474645"/>
                  </a:ext>
                </a:extLst>
              </a:tr>
            </a:tbl>
          </a:graphicData>
        </a:graphic>
      </p:graphicFrame>
      <p:sp>
        <p:nvSpPr>
          <p:cNvPr id="11" name="텍스트 개체 틀 6">
            <a:extLst>
              <a:ext uri="{FF2B5EF4-FFF2-40B4-BE49-F238E27FC236}">
                <a16:creationId xmlns="" xmlns:a16="http://schemas.microsoft.com/office/drawing/2014/main" id="{C621BEDD-E059-4887-9E92-401B747AAED4}"/>
              </a:ext>
            </a:extLst>
          </p:cNvPr>
          <p:cNvSpPr txBox="1">
            <a:spLocks/>
          </p:cNvSpPr>
          <p:nvPr/>
        </p:nvSpPr>
        <p:spPr>
          <a:xfrm>
            <a:off x="1187529" y="271462"/>
            <a:ext cx="10725796" cy="5286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200" kern="1200" baseline="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 smtClean="0">
                <a:solidFill>
                  <a:srgbClr val="0070C0"/>
                </a:solidFill>
              </a:rPr>
              <a:t>승강기 제조</a:t>
            </a:r>
            <a:r>
              <a:rPr lang="ko-KR" altLang="en-US" sz="14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1400" b="1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수입사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1400" b="1" dirty="0">
                <a:solidFill>
                  <a:srgbClr val="0070C0"/>
                </a:solidFill>
              </a:rPr>
              <a:t>기술</a:t>
            </a:r>
            <a:r>
              <a:rPr lang="en-US" altLang="ko-KR" sz="1400" b="1" dirty="0">
                <a:solidFill>
                  <a:srgbClr val="0070C0"/>
                </a:solidFill>
                <a:ea typeface="Noto Sans Korean Light" panose="020B0300000000000000"/>
              </a:rPr>
              <a:t>·</a:t>
            </a:r>
            <a:r>
              <a:rPr lang="ko-KR" altLang="en-US" sz="1400" b="1" dirty="0">
                <a:solidFill>
                  <a:srgbClr val="0070C0"/>
                </a:solidFill>
              </a:rPr>
              <a:t>생산</a:t>
            </a:r>
            <a:r>
              <a:rPr lang="en-US" altLang="ko-KR" sz="1400" b="1" dirty="0">
                <a:solidFill>
                  <a:srgbClr val="0070C0"/>
                </a:solidFill>
                <a:ea typeface="Noto Sans Korean Light" panose="020B0300000000000000"/>
              </a:rPr>
              <a:t>·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품질관리시스템 </a:t>
            </a:r>
            <a:r>
              <a:rPr lang="ko-KR" altLang="en-US" sz="1400" b="1" dirty="0">
                <a:solidFill>
                  <a:srgbClr val="0070C0"/>
                </a:solidFill>
              </a:rPr>
              <a:t>안내서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제공</a:t>
            </a:r>
            <a:endParaRPr lang="ko-KR" altLang="en-US" sz="1400" b="1" dirty="0">
              <a:solidFill>
                <a:srgbClr val="0070C0"/>
              </a:solidFill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="" xmlns:a16="http://schemas.microsoft.com/office/drawing/2014/main" id="{253B99C5-A7A5-4F6C-A8B9-8ABA58397728}"/>
              </a:ext>
            </a:extLst>
          </p:cNvPr>
          <p:cNvSpPr txBox="1">
            <a:spLocks/>
          </p:cNvSpPr>
          <p:nvPr/>
        </p:nvSpPr>
        <p:spPr>
          <a:xfrm>
            <a:off x="298260" y="1053300"/>
            <a:ext cx="3622765" cy="584775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j-lt"/>
                <a:ea typeface="Noto Sans Korean Regular" panose="020B0500000000000000" pitchFamily="34" charset="-127"/>
                <a:cs typeface="+mj-cs"/>
              </a:defRPr>
            </a:lvl1pPr>
          </a:lstStyle>
          <a:p>
            <a:r>
              <a:rPr lang="ko-KR" altLang="en-US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공장심사 가이드</a:t>
            </a:r>
            <a:endParaRPr lang="en-US" altLang="ko-KR" sz="3200" b="1" dirty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0477C45A-9A31-480E-B424-98C403DFC3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4" t="50000" r="73822" b="24000"/>
          <a:stretch/>
        </p:blipFill>
        <p:spPr>
          <a:xfrm>
            <a:off x="695364" y="2185260"/>
            <a:ext cx="3335740" cy="3855720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(15-18)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75186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1031159" y="283523"/>
            <a:ext cx="0" cy="5045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356355"/>
            <a:ext cx="358852" cy="358852"/>
          </a:xfrm>
          <a:prstGeom prst="rect">
            <a:avLst/>
          </a:prstGeom>
        </p:spPr>
      </p:pic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837909"/>
              </p:ext>
            </p:extLst>
          </p:nvPr>
        </p:nvGraphicFramePr>
        <p:xfrm>
          <a:off x="4580707" y="3158192"/>
          <a:ext cx="7095355" cy="2864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72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80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746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구조계산</a:t>
                      </a:r>
                      <a:r>
                        <a:rPr lang="en-US" altLang="ko-KR" b="1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Tool 3</a:t>
                      </a:r>
                      <a:r>
                        <a:rPr lang="ko-KR" altLang="en-US" b="1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차 고도화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 dirty="0"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01242114"/>
                  </a:ext>
                </a:extLst>
              </a:tr>
              <a:tr h="47746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· </a:t>
                      </a:r>
                      <a:r>
                        <a:rPr lang="ko-KR" altLang="en-US" sz="1800" b="0" kern="1200" dirty="0" err="1" smtClean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매다는장치</a:t>
                      </a:r>
                      <a:r>
                        <a:rPr lang="en-US" altLang="ko-KR" sz="1800" b="0" kern="1200" dirty="0" smtClean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(</a:t>
                      </a:r>
                      <a:r>
                        <a:rPr lang="ko-KR" altLang="en-US" sz="1800" b="0" kern="1200" dirty="0" err="1" smtClean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벨트식</a:t>
                      </a:r>
                      <a:r>
                        <a:rPr lang="en-US" altLang="ko-KR" sz="1800" b="0" kern="1200" dirty="0" smtClean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)</a:t>
                      </a:r>
                      <a:r>
                        <a:rPr lang="ko-KR" altLang="en-US" sz="1800" b="0" kern="1200" dirty="0" smtClean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 안전율 계산 </a:t>
                      </a:r>
                      <a:endParaRPr lang="ko-KR" altLang="en-US" b="0" dirty="0">
                        <a:solidFill>
                          <a:srgbClr val="4E4E4E"/>
                        </a:solidFill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 dirty="0"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746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· </a:t>
                      </a:r>
                      <a:r>
                        <a:rPr lang="en-US" altLang="ko-KR" sz="1800" b="0" kern="1200" dirty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3:1</a:t>
                      </a:r>
                      <a:r>
                        <a:rPr lang="ko-KR" altLang="en-US" sz="1800" b="0" kern="1200" dirty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이상 </a:t>
                      </a:r>
                      <a:r>
                        <a:rPr lang="ko-KR" altLang="en-US" sz="1800" b="0" kern="1200" dirty="0" err="1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로핑방식</a:t>
                      </a:r>
                      <a:r>
                        <a:rPr lang="ko-KR" altLang="en-US" sz="1800" b="0" kern="1200" dirty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 </a:t>
                      </a:r>
                      <a:r>
                        <a:rPr lang="ko-KR" altLang="en-US" sz="1800" b="0" kern="1200" dirty="0" err="1" smtClean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권상능력</a:t>
                      </a:r>
                      <a:r>
                        <a:rPr lang="ko-KR" altLang="en-US" sz="1800" b="0" kern="1200" dirty="0" smtClean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 계산</a:t>
                      </a:r>
                      <a:endParaRPr lang="ko-KR" altLang="en-US" b="0" dirty="0">
                        <a:solidFill>
                          <a:srgbClr val="4E4E4E"/>
                        </a:solidFill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 dirty="0"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746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승강기 안전인증 안전성시험</a:t>
                      </a:r>
                      <a:r>
                        <a:rPr lang="en-US" altLang="ko-KR" b="1" dirty="0" smtClean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(</a:t>
                      </a:r>
                      <a:r>
                        <a:rPr lang="ko-KR" altLang="en-US" b="1" dirty="0" smtClean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자체심사</a:t>
                      </a:r>
                      <a:r>
                        <a:rPr lang="en-US" altLang="ko-KR" b="1" dirty="0" smtClean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) </a:t>
                      </a:r>
                      <a:r>
                        <a:rPr lang="ko-KR" altLang="en-US" b="1" dirty="0" smtClean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방법 및 운영 가이드 </a:t>
                      </a:r>
                      <a:endParaRPr lang="ko-KR" altLang="en-US" b="1" dirty="0">
                        <a:solidFill>
                          <a:srgbClr val="4E4E4E"/>
                        </a:solidFill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 dirty="0"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73464725"/>
                  </a:ext>
                </a:extLst>
              </a:tr>
              <a:tr h="4774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· </a:t>
                      </a:r>
                      <a:r>
                        <a:rPr lang="ko-KR" altLang="en-US" sz="1800" b="0" kern="120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별표 </a:t>
                      </a:r>
                      <a:r>
                        <a:rPr lang="en-US" altLang="ko-KR" sz="1800" b="0" kern="120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22~27 </a:t>
                      </a:r>
                      <a:r>
                        <a:rPr lang="ko-KR" altLang="en-US" sz="1800" b="0" kern="120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latin typeface="Noto Sans Korean Light" panose="020B0300000000000000" pitchFamily="34" charset="-127"/>
                          <a:ea typeface="Noto Sans Korean Light" panose="020B0300000000000000"/>
                          <a:cs typeface="+mn-cs"/>
                        </a:rPr>
                        <a:t>승강기안전기준에 따른 안전성시험 가이드 제공</a:t>
                      </a:r>
                      <a:endParaRPr lang="ko-KR" altLang="en-US" b="0" dirty="0">
                        <a:solidFill>
                          <a:srgbClr val="4E4E4E"/>
                        </a:solidFill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 dirty="0"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74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· </a:t>
                      </a:r>
                      <a:r>
                        <a:rPr lang="ko-KR" altLang="en-US" sz="1800" b="0" dirty="0" err="1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경사형엘리베이터</a:t>
                      </a:r>
                      <a:r>
                        <a:rPr lang="ko-KR" altLang="en-US" sz="1800" b="0" dirty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 안전성시험 가이드 </a:t>
                      </a:r>
                      <a:r>
                        <a:rPr lang="ko-KR" altLang="en-US" sz="1800" b="0" dirty="0" smtClean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제공</a:t>
                      </a:r>
                      <a:r>
                        <a:rPr lang="en-US" altLang="ko-KR" sz="1800" b="0" dirty="0" smtClean="0">
                          <a:solidFill>
                            <a:srgbClr val="4E4E4E"/>
                          </a:solidFill>
                          <a:ea typeface="Noto Sans Korean Light" panose="020B0300000000000000"/>
                        </a:rPr>
                        <a:t>(22.9.)</a:t>
                      </a:r>
                      <a:endParaRPr lang="ko-KR" altLang="en-US" b="1" dirty="0">
                        <a:solidFill>
                          <a:srgbClr val="FF0000"/>
                        </a:solidFill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0" dirty="0">
                        <a:ea typeface="Noto Sans Korean Light" panose="020B030000000000000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2474645"/>
                  </a:ext>
                </a:extLst>
              </a:tr>
            </a:tbl>
          </a:graphicData>
        </a:graphic>
      </p:graphicFrame>
      <p:sp>
        <p:nvSpPr>
          <p:cNvPr id="11" name="텍스트 개체 틀 6">
            <a:extLst>
              <a:ext uri="{FF2B5EF4-FFF2-40B4-BE49-F238E27FC236}">
                <a16:creationId xmlns="" xmlns:a16="http://schemas.microsoft.com/office/drawing/2014/main" id="{C621BEDD-E059-4887-9E92-401B747AAED4}"/>
              </a:ext>
            </a:extLst>
          </p:cNvPr>
          <p:cNvSpPr txBox="1">
            <a:spLocks/>
          </p:cNvSpPr>
          <p:nvPr/>
        </p:nvSpPr>
        <p:spPr>
          <a:xfrm>
            <a:off x="1187529" y="271462"/>
            <a:ext cx="10725796" cy="5286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200" kern="1200" baseline="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>
                <a:solidFill>
                  <a:srgbClr val="0070C0"/>
                </a:solidFill>
              </a:rPr>
              <a:t>승강기 구조설계 및 제품시험의 신뢰성 확보를 위한 인증표준 가이드 제공 필요</a:t>
            </a:r>
          </a:p>
        </p:txBody>
      </p:sp>
      <p:sp>
        <p:nvSpPr>
          <p:cNvPr id="12" name="제목 1">
            <a:extLst>
              <a:ext uri="{FF2B5EF4-FFF2-40B4-BE49-F238E27FC236}">
                <a16:creationId xmlns="" xmlns:a16="http://schemas.microsoft.com/office/drawing/2014/main" id="{253B99C5-A7A5-4F6C-A8B9-8ABA58397728}"/>
              </a:ext>
            </a:extLst>
          </p:cNvPr>
          <p:cNvSpPr txBox="1">
            <a:spLocks/>
          </p:cNvSpPr>
          <p:nvPr/>
        </p:nvSpPr>
        <p:spPr>
          <a:xfrm>
            <a:off x="298260" y="1053300"/>
            <a:ext cx="5385364" cy="1077218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j-lt"/>
                <a:ea typeface="Noto Sans Korean Regular" panose="020B0500000000000000" pitchFamily="34" charset="-127"/>
                <a:cs typeface="+mj-cs"/>
              </a:defRPr>
            </a:lvl1pPr>
          </a:lstStyle>
          <a:p>
            <a:r>
              <a:rPr lang="ko-KR" altLang="en-US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구조계산 </a:t>
            </a:r>
            <a:r>
              <a:rPr lang="en-US" altLang="ko-KR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Tool </a:t>
            </a:r>
            <a:r>
              <a:rPr lang="ko-KR" altLang="en-US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고도화</a:t>
            </a:r>
            <a:endParaRPr lang="en-US" altLang="ko-KR" sz="3200" b="1" dirty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  <a:p>
            <a:r>
              <a:rPr lang="ko-KR" altLang="en-US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안전성시험 가이드</a:t>
            </a:r>
            <a:endParaRPr lang="en-US" altLang="ko-KR" sz="3200" b="1" dirty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241FC8BC-24C6-4DF3-ACA9-749D4D0721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4" t="52889" r="62088" b="19263"/>
          <a:stretch/>
        </p:blipFill>
        <p:spPr>
          <a:xfrm>
            <a:off x="515937" y="2474071"/>
            <a:ext cx="3578309" cy="3119009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(16-18)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14885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298260" y="1053300"/>
            <a:ext cx="3622765" cy="1384995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j-lt"/>
                <a:ea typeface="Noto Sans Korean Regular" panose="020B0500000000000000" pitchFamily="34" charset="-127"/>
                <a:cs typeface="+mj-cs"/>
              </a:defRPr>
            </a:lvl1pPr>
          </a:lstStyle>
          <a:p>
            <a:r>
              <a:rPr lang="en-US" altLang="ko-KR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ESG </a:t>
            </a:r>
            <a:r>
              <a:rPr lang="ko-KR" altLang="en-US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세미나</a:t>
            </a:r>
            <a:endParaRPr lang="en-US" altLang="ko-KR" sz="3200" b="1" dirty="0" smtClean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  <a:p>
            <a:r>
              <a:rPr lang="en-US" altLang="ko-KR" sz="2000" b="1" dirty="0">
                <a:solidFill>
                  <a:srgbClr val="0070C0"/>
                </a:solidFill>
              </a:rPr>
              <a:t>E</a:t>
            </a:r>
            <a:r>
              <a:rPr lang="en-US" altLang="ko-KR" sz="2000" b="1" dirty="0"/>
              <a:t>levator </a:t>
            </a:r>
            <a:r>
              <a:rPr lang="en-US" altLang="ko-KR" sz="2000" b="1" dirty="0">
                <a:solidFill>
                  <a:srgbClr val="0070C0"/>
                </a:solidFill>
              </a:rPr>
              <a:t>S</a:t>
            </a:r>
            <a:r>
              <a:rPr lang="en-US" altLang="ko-KR" sz="2000" b="1" dirty="0"/>
              <a:t>ocial </a:t>
            </a:r>
            <a:r>
              <a:rPr lang="en-US" altLang="ko-KR" sz="2000" b="1" dirty="0">
                <a:solidFill>
                  <a:srgbClr val="0070C0"/>
                </a:solidFill>
              </a:rPr>
              <a:t>G</a:t>
            </a:r>
            <a:r>
              <a:rPr lang="en-US" altLang="ko-KR" sz="2000" b="1" dirty="0"/>
              <a:t>overnance </a:t>
            </a:r>
            <a:endParaRPr lang="en-US" altLang="ko-KR" sz="2000" dirty="0"/>
          </a:p>
          <a:p>
            <a:endParaRPr lang="en-US" altLang="ko-KR" sz="3200" b="1" dirty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031159" y="283523"/>
            <a:ext cx="0" cy="5045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6"/>
          <p:cNvSpPr txBox="1">
            <a:spLocks/>
          </p:cNvSpPr>
          <p:nvPr/>
        </p:nvSpPr>
        <p:spPr>
          <a:xfrm>
            <a:off x="1187529" y="271462"/>
            <a:ext cx="10725796" cy="5286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200" kern="1200" baseline="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rgbClr val="0070C0"/>
                </a:solidFill>
              </a:rPr>
              <a:t>ESG</a:t>
            </a:r>
            <a:r>
              <a:rPr lang="ko-KR" altLang="en-US" sz="1400" b="1" dirty="0">
                <a:solidFill>
                  <a:srgbClr val="0070C0"/>
                </a:solidFill>
              </a:rPr>
              <a:t>경영기반 공공기관의 사회적 책임 강화를 위한 소통활동 확대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356355"/>
            <a:ext cx="358852" cy="358852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5814421" y="3011040"/>
            <a:ext cx="6098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승강기 설계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(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기계분야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)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실무 교육 실시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구조해석 프로그램 및 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V-Scope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분석방법 실무 교육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승강기 설계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(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전기분야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)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실무 교육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자체심사 실무 교육</a:t>
            </a:r>
          </a:p>
        </p:txBody>
      </p:sp>
      <p:sp>
        <p:nvSpPr>
          <p:cNvPr id="28" name="타원 27"/>
          <p:cNvSpPr/>
          <p:nvPr/>
        </p:nvSpPr>
        <p:spPr>
          <a:xfrm>
            <a:off x="3700416" y="2619373"/>
            <a:ext cx="1695450" cy="169545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4721273" y="4494563"/>
            <a:ext cx="1695450" cy="169545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6682056" y="5049900"/>
            <a:ext cx="47610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중소기업 인증실무자 기술교육 수료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(1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차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)</a:t>
            </a:r>
            <a:endParaRPr lang="ko-KR" altLang="en-US" sz="16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6682056" y="1299521"/>
            <a:ext cx="47610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ESG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경영전략 맞춤 중소기업 기술세미나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067" y="3114024"/>
            <a:ext cx="706148" cy="706148"/>
          </a:xfrm>
          <a:prstGeom prst="rect">
            <a:avLst/>
          </a:prstGeom>
        </p:spPr>
      </p:pic>
      <p:sp>
        <p:nvSpPr>
          <p:cNvPr id="31" name="타원 30"/>
          <p:cNvSpPr/>
          <p:nvPr/>
        </p:nvSpPr>
        <p:spPr>
          <a:xfrm>
            <a:off x="4721273" y="744184"/>
            <a:ext cx="1695450" cy="169545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482" y="1205393"/>
            <a:ext cx="773033" cy="773033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905" y="4914195"/>
            <a:ext cx="856186" cy="856186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638DB3BA-AF57-4C3B-A9FB-E1AB8355288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711" t="42467" r="58168" b="30964"/>
          <a:stretch/>
        </p:blipFill>
        <p:spPr>
          <a:xfrm>
            <a:off x="5013961" y="4848560"/>
            <a:ext cx="1082039" cy="103408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D8E6B602-1CF8-4CA3-8A9D-1A51841D829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0327" t="47556" r="24755" b="23777"/>
          <a:stretch/>
        </p:blipFill>
        <p:spPr>
          <a:xfrm>
            <a:off x="4047034" y="2951125"/>
            <a:ext cx="1121224" cy="103194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0811BE4F-281F-40FE-B1E6-56C5887F1DB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8859" t="50000" r="22800" b="28344"/>
          <a:stretch/>
        </p:blipFill>
        <p:spPr>
          <a:xfrm>
            <a:off x="5013961" y="1108126"/>
            <a:ext cx="1082039" cy="1064940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(17-18)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45043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3757" y="2787053"/>
            <a:ext cx="4444485" cy="1754326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ctr"/>
            <a:r>
              <a:rPr lang="en-US" altLang="ko-KR" sz="5400" b="1" spc="1000" dirty="0">
                <a:solidFill>
                  <a:schemeClr val="bg1"/>
                </a:soli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THANK </a:t>
            </a:r>
            <a:r>
              <a:rPr lang="en-US" altLang="ko-KR" sz="5400" b="1" spc="1000" dirty="0" smtClean="0">
                <a:solidFill>
                  <a:schemeClr val="bg1"/>
                </a:soli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YOU</a:t>
            </a:r>
          </a:p>
          <a:p>
            <a:pPr algn="ctr"/>
            <a:r>
              <a:rPr lang="en-US" altLang="ko-KR" sz="5400" b="1" spc="1000" dirty="0" smtClean="0">
                <a:solidFill>
                  <a:schemeClr val="bg1"/>
                </a:soli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-</a:t>
            </a:r>
            <a:r>
              <a:rPr lang="ko-KR" altLang="en-US" sz="5400" b="1" spc="1000" dirty="0" smtClean="0">
                <a:solidFill>
                  <a:schemeClr val="bg1"/>
                </a:soli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질의응답</a:t>
            </a:r>
            <a:r>
              <a:rPr lang="en-US" altLang="ko-KR" sz="5400" b="1" spc="1000" dirty="0" smtClean="0">
                <a:solidFill>
                  <a:schemeClr val="bg1"/>
                </a:soli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-</a:t>
            </a:r>
            <a:endParaRPr lang="en-US" altLang="ko-KR" sz="5400" b="1" spc="1000" dirty="0">
              <a:solidFill>
                <a:schemeClr val="bg1"/>
              </a:solidFill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(18-18)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3629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제목 1"/>
          <p:cNvSpPr txBox="1">
            <a:spLocks/>
          </p:cNvSpPr>
          <p:nvPr/>
        </p:nvSpPr>
        <p:spPr>
          <a:xfrm>
            <a:off x="3419613" y="236922"/>
            <a:ext cx="4350728" cy="707886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Bold" panose="020B0800000000000000" pitchFamily="34" charset="-127"/>
                <a:ea typeface="Noto Sans Korean Bold" panose="020B0800000000000000" pitchFamily="34" charset="-127"/>
                <a:cs typeface="+mj-cs"/>
              </a:defRPr>
            </a:lvl1pPr>
          </a:lstStyle>
          <a:p>
            <a:pPr algn="ctr"/>
            <a:r>
              <a:rPr lang="ko-KR" altLang="en-US" sz="4000" b="1" spc="600" dirty="0">
                <a:solidFill>
                  <a:schemeClr val="bg1"/>
                </a:solidFill>
              </a:rPr>
              <a:t>목   차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="" xmlns:a16="http://schemas.microsoft.com/office/drawing/2014/main" id="{9FA36F8D-CA93-406A-8D93-FAEAAC489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341608"/>
              </p:ext>
            </p:extLst>
          </p:nvPr>
        </p:nvGraphicFramePr>
        <p:xfrm>
          <a:off x="775063" y="2426774"/>
          <a:ext cx="4319452" cy="2733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985">
                  <a:extLst>
                    <a:ext uri="{9D8B030D-6E8A-4147-A177-3AD203B41FA5}">
                      <a16:colId xmlns="" xmlns:a16="http://schemas.microsoft.com/office/drawing/2014/main" val="2429298274"/>
                    </a:ext>
                  </a:extLst>
                </a:gridCol>
                <a:gridCol w="3560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34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55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01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solidFill>
                            <a:srgbClr val="0070C0"/>
                          </a:solidFill>
                        </a:rPr>
                        <a:t>우선심사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</a:rPr>
                        <a:t>급행처리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</a:rPr>
                        <a:t>서비스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55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02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안전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〮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검사 업무</a:t>
                      </a:r>
                      <a:r>
                        <a:rPr lang="ko-KR" altLang="en-US" b="1" baseline="0" dirty="0" smtClean="0">
                          <a:solidFill>
                            <a:schemeClr val="tx1"/>
                          </a:solidFill>
                        </a:rPr>
                        <a:t> 표준화 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55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03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소통채널 확대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55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04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err="1" smtClean="0">
                          <a:solidFill>
                            <a:srgbClr val="0070C0"/>
                          </a:solidFill>
                        </a:rPr>
                        <a:t>매칭</a:t>
                      </a:r>
                      <a:r>
                        <a:rPr lang="ko-KR" altLang="en-US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ko-KR" altLang="en-US" b="1" dirty="0" err="1" smtClean="0">
                          <a:solidFill>
                            <a:srgbClr val="0070C0"/>
                          </a:solidFill>
                        </a:rPr>
                        <a:t>그랜트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 지원사업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55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05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rgbClr val="0070C0"/>
                          </a:solidFill>
                        </a:rPr>
                        <a:t>CMC Project</a:t>
                      </a:r>
                      <a:endParaRPr lang="ko-KR" altLang="en-US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55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06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인증심사자 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</a:rPr>
                        <a:t>실명제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16433549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BB5CA813-5187-41CF-A277-DBC645E93FE7}"/>
              </a:ext>
            </a:extLst>
          </p:cNvPr>
          <p:cNvSpPr/>
          <p:nvPr/>
        </p:nvSpPr>
        <p:spPr>
          <a:xfrm>
            <a:off x="355224" y="1363407"/>
            <a:ext cx="5139885" cy="47705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승강기 안전기술 역량강화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="" xmlns:a16="http://schemas.microsoft.com/office/drawing/2014/main" id="{ED43C0EE-88BC-4B48-ABEC-15BB3868B6F0}"/>
              </a:ext>
            </a:extLst>
          </p:cNvPr>
          <p:cNvSpPr/>
          <p:nvPr/>
        </p:nvSpPr>
        <p:spPr>
          <a:xfrm>
            <a:off x="6411413" y="1363406"/>
            <a:ext cx="5139885" cy="47705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 b="1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중소기업 맞춤형 </a:t>
            </a:r>
            <a:r>
              <a:rPr lang="ko-KR" altLang="en-US" sz="2400" b="1" dirty="0" smtClean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지원</a:t>
            </a:r>
            <a:endParaRPr lang="ko-KR" altLang="en-US" sz="2400" b="1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graphicFrame>
        <p:nvGraphicFramePr>
          <p:cNvPr id="11" name="표 10">
            <a:extLst>
              <a:ext uri="{FF2B5EF4-FFF2-40B4-BE49-F238E27FC236}">
                <a16:creationId xmlns="" xmlns:a16="http://schemas.microsoft.com/office/drawing/2014/main" id="{EB750D94-761C-4AA2-B6CA-975AFD6D8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125184"/>
              </p:ext>
            </p:extLst>
          </p:nvPr>
        </p:nvGraphicFramePr>
        <p:xfrm>
          <a:off x="6821629" y="2399597"/>
          <a:ext cx="4319452" cy="3427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985">
                  <a:extLst>
                    <a:ext uri="{9D8B030D-6E8A-4147-A177-3AD203B41FA5}">
                      <a16:colId xmlns="" xmlns:a16="http://schemas.microsoft.com/office/drawing/2014/main" val="2429298274"/>
                    </a:ext>
                  </a:extLst>
                </a:gridCol>
                <a:gridCol w="3560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34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55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01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solidFill>
                            <a:schemeClr val="tx1"/>
                          </a:solidFill>
                        </a:rPr>
                        <a:t>기술문서심사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</a:rPr>
                        <a:t>의뢰</a:t>
                      </a:r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</a:rPr>
                        <a:t> 서비스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55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02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안전인증 정보시스템 개선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신청 등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55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03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solidFill>
                            <a:srgbClr val="0070C0"/>
                          </a:solidFill>
                        </a:rPr>
                        <a:t>찾아가는 안전인증 </a:t>
                      </a:r>
                      <a:r>
                        <a:rPr lang="ko-KR" altLang="en-US" b="1" dirty="0">
                          <a:solidFill>
                            <a:schemeClr val="tx1"/>
                          </a:solidFill>
                        </a:rPr>
                        <a:t>서비스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55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04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시험설비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〮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장비 </a:t>
                      </a:r>
                      <a:r>
                        <a:rPr lang="ko-KR" altLang="en-US" b="1" dirty="0">
                          <a:solidFill>
                            <a:srgbClr val="0070C0"/>
                          </a:solidFill>
                        </a:rPr>
                        <a:t>무상지원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55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05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solidFill>
                            <a:srgbClr val="0070C0"/>
                          </a:solidFill>
                        </a:rPr>
                        <a:t>공장심사 </a:t>
                      </a:r>
                      <a:r>
                        <a:rPr lang="ko-KR" altLang="en-US" b="1" dirty="0" smtClean="0">
                          <a:solidFill>
                            <a:srgbClr val="0070C0"/>
                          </a:solidFill>
                        </a:rPr>
                        <a:t>가이드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〮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절차서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55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</a:rPr>
                        <a:t>06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solidFill>
                            <a:schemeClr val="tx1"/>
                          </a:solidFill>
                        </a:rPr>
                        <a:t>구조계산 </a:t>
                      </a:r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Tool 3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차 고도화 제공</a:t>
                      </a:r>
                      <a:endParaRPr lang="en-US" altLang="ko-KR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안전성시험</a:t>
                      </a:r>
                      <a:r>
                        <a:rPr lang="en-US" altLang="ko-KR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b="1" baseline="0" dirty="0" smtClean="0">
                          <a:solidFill>
                            <a:schemeClr val="tx1"/>
                          </a:solidFill>
                        </a:rPr>
                        <a:t>가이드 제공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16433549"/>
                  </a:ext>
                </a:extLst>
              </a:tr>
              <a:tr h="509647"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07</a:t>
                      </a:r>
                      <a:r>
                        <a:rPr lang="ko-KR" altLang="en-US" b="1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altLang="ko-KR" b="1" dirty="0" smtClean="0">
                          <a:solidFill>
                            <a:srgbClr val="0070C0"/>
                          </a:solidFill>
                        </a:rPr>
                        <a:t>EGS </a:t>
                      </a:r>
                      <a:r>
                        <a:rPr lang="ko-KR" altLang="en-US" b="1" dirty="0" smtClean="0">
                          <a:solidFill>
                            <a:srgbClr val="0070C0"/>
                          </a:solidFill>
                        </a:rPr>
                        <a:t>세미나 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운영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74373769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(2-19)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4904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294" y="2967335"/>
            <a:ext cx="7596951" cy="9233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bg1"/>
                </a:solidFill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승강기 안전기술 역량화</a:t>
            </a:r>
            <a:endParaRPr lang="en-US" altLang="ko-KR" sz="5400" b="1" dirty="0">
              <a:solidFill>
                <a:schemeClr val="bg1"/>
              </a:solidFill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(3-19)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3607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298260" y="1053300"/>
            <a:ext cx="3622765" cy="1077218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j-lt"/>
                <a:ea typeface="Noto Sans Korean Regular" panose="020B0500000000000000" pitchFamily="34" charset="-127"/>
                <a:cs typeface="+mj-cs"/>
              </a:defRPr>
            </a:lvl1pPr>
          </a:lstStyle>
          <a:p>
            <a:r>
              <a:rPr lang="ko-KR" altLang="en-US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우선심사</a:t>
            </a:r>
            <a:r>
              <a:rPr lang="en-US" altLang="ko-KR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(</a:t>
            </a:r>
            <a:r>
              <a:rPr lang="ko-KR" altLang="en-US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급행처리</a:t>
            </a:r>
            <a:r>
              <a:rPr lang="en-US" altLang="ko-KR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)</a:t>
            </a:r>
            <a:r>
              <a:rPr lang="ko-KR" altLang="en-US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 서비스</a:t>
            </a:r>
            <a:endParaRPr lang="en-US" altLang="ko-KR" sz="3200" b="1" dirty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031159" y="283523"/>
            <a:ext cx="0" cy="5045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6"/>
          <p:cNvSpPr txBox="1">
            <a:spLocks/>
          </p:cNvSpPr>
          <p:nvPr/>
        </p:nvSpPr>
        <p:spPr>
          <a:xfrm>
            <a:off x="1187529" y="271462"/>
            <a:ext cx="10725796" cy="5286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200" kern="1200" baseline="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>
                <a:solidFill>
                  <a:srgbClr val="0070C0"/>
                </a:solidFill>
              </a:rPr>
              <a:t>관공서</a:t>
            </a:r>
            <a:r>
              <a:rPr lang="en-US" altLang="ko-KR" sz="1400" b="1" dirty="0">
                <a:solidFill>
                  <a:srgbClr val="0070C0"/>
                </a:solidFill>
              </a:rPr>
              <a:t>, </a:t>
            </a:r>
            <a:r>
              <a:rPr lang="ko-KR" altLang="en-US" sz="1400" b="1" dirty="0">
                <a:solidFill>
                  <a:srgbClr val="0070C0"/>
                </a:solidFill>
              </a:rPr>
              <a:t>병원</a:t>
            </a:r>
            <a:r>
              <a:rPr lang="en-US" altLang="ko-KR" sz="1400" b="1" dirty="0">
                <a:solidFill>
                  <a:srgbClr val="0070C0"/>
                </a:solidFill>
              </a:rPr>
              <a:t>, </a:t>
            </a:r>
            <a:r>
              <a:rPr lang="ko-KR" altLang="en-US" sz="1400" b="1" dirty="0">
                <a:solidFill>
                  <a:srgbClr val="0070C0"/>
                </a:solidFill>
              </a:rPr>
              <a:t>특수시설 등 긴급한 민원에 대해 순위에 관계없이 인증 심사 절차 추진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356355"/>
            <a:ext cx="358852" cy="358852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5648959" y="2895856"/>
            <a:ext cx="60989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서비스 절차 마련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신청접수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당일 접수 원칙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) </a:t>
            </a:r>
            <a:r>
              <a:rPr lang="ko-KR" altLang="en-US" b="1" dirty="0"/>
              <a:t>→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보완사항 발생 시 실시간 정보공유 </a:t>
            </a:r>
            <a:r>
              <a:rPr lang="ko-KR" altLang="en-US" b="1" dirty="0"/>
              <a:t>→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인증심사 처리기간 최소화 고객만족도 자제조사</a:t>
            </a:r>
          </a:p>
        </p:txBody>
      </p:sp>
      <p:sp>
        <p:nvSpPr>
          <p:cNvPr id="28" name="타원 27"/>
          <p:cNvSpPr/>
          <p:nvPr/>
        </p:nvSpPr>
        <p:spPr>
          <a:xfrm>
            <a:off x="3700416" y="2619373"/>
            <a:ext cx="1695450" cy="169545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4721273" y="4494563"/>
            <a:ext cx="1695450" cy="169545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6682056" y="5049900"/>
            <a:ext cx="44790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급행처리 </a:t>
            </a:r>
            <a:r>
              <a:rPr lang="ko-KR" altLang="en-US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평균 처리기간 </a:t>
            </a:r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6.24</a:t>
            </a:r>
            <a:r>
              <a:rPr lang="ko-KR" altLang="en-US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일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소요</a:t>
            </a:r>
            <a:r>
              <a:rPr lang="en-US" altLang="ko-KR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개별인증</a:t>
            </a:r>
            <a:r>
              <a:rPr lang="en-US" altLang="ko-KR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)</a:t>
            </a:r>
            <a:endParaRPr lang="ko-KR" altLang="en-US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6682056" y="1299521"/>
            <a:ext cx="47610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급행처리 전담팀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지정 운영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팀장포함 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4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명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)</a:t>
            </a:r>
            <a:endParaRPr lang="ko-KR" altLang="en-US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067" y="3114024"/>
            <a:ext cx="706148" cy="706148"/>
          </a:xfrm>
          <a:prstGeom prst="rect">
            <a:avLst/>
          </a:prstGeom>
        </p:spPr>
      </p:pic>
      <p:sp>
        <p:nvSpPr>
          <p:cNvPr id="31" name="타원 30"/>
          <p:cNvSpPr/>
          <p:nvPr/>
        </p:nvSpPr>
        <p:spPr>
          <a:xfrm>
            <a:off x="4721273" y="744184"/>
            <a:ext cx="1695450" cy="169545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482" y="1205393"/>
            <a:ext cx="773033" cy="773033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905" y="4914195"/>
            <a:ext cx="856186" cy="856186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27F85190-DA14-4EF4-B263-62286308A4E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1714" t="32699" r="18500" b="50000"/>
          <a:stretch/>
        </p:blipFill>
        <p:spPr>
          <a:xfrm>
            <a:off x="5182482" y="1205393"/>
            <a:ext cx="814609" cy="78013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577EBA53-98F9-4381-99D9-9DD193B8C65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0282" t="33278" r="19143" b="55064"/>
          <a:stretch/>
        </p:blipFill>
        <p:spPr>
          <a:xfrm>
            <a:off x="4195068" y="3114024"/>
            <a:ext cx="706147" cy="70614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73650690-7BE8-4305-8036-032F6237DA9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0811" t="32139" r="45738" b="55009"/>
          <a:stretch/>
        </p:blipFill>
        <p:spPr>
          <a:xfrm>
            <a:off x="5140905" y="4914195"/>
            <a:ext cx="856186" cy="896854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(4-19)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34596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/>
          <p:cNvGrpSpPr/>
          <p:nvPr/>
        </p:nvGrpSpPr>
        <p:grpSpPr>
          <a:xfrm>
            <a:off x="4142715" y="1190456"/>
            <a:ext cx="7725532" cy="5396082"/>
            <a:chOff x="3732549" y="1461919"/>
            <a:chExt cx="7725532" cy="5396082"/>
          </a:xfrm>
        </p:grpSpPr>
        <p:grpSp>
          <p:nvGrpSpPr>
            <p:cNvPr id="15" name="그룹 14"/>
            <p:cNvGrpSpPr/>
            <p:nvPr/>
          </p:nvGrpSpPr>
          <p:grpSpPr>
            <a:xfrm>
              <a:off x="6267450" y="1461919"/>
              <a:ext cx="5190631" cy="5396082"/>
              <a:chOff x="5943600" y="817629"/>
              <a:chExt cx="3905250" cy="4436756"/>
            </a:xfrm>
            <a:blipFill dpi="0" rotWithShape="1">
              <a:blip r:embed="rId2"/>
              <a:srcRect/>
              <a:tile tx="0" ty="0" sx="100000" sy="100000" flip="none" algn="tl"/>
            </a:blipFill>
          </p:grpSpPr>
          <p:sp>
            <p:nvSpPr>
              <p:cNvPr id="17" name="직사각형 16"/>
              <p:cNvSpPr/>
              <p:nvPr/>
            </p:nvSpPr>
            <p:spPr>
              <a:xfrm>
                <a:off x="5943600" y="4080111"/>
                <a:ext cx="647700" cy="1174274"/>
              </a:xfrm>
              <a:prstGeom prst="rect">
                <a:avLst/>
              </a:prstGeom>
              <a:grp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b="1" i="0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effectLst/>
                  <a:latin typeface="Noto Sans Korean Light" panose="020B0300000000000000" pitchFamily="34" charset="-127"/>
                  <a:ea typeface="Noto Sans Korean Light" panose="020B0300000000000000" pitchFamily="34" charset="-127"/>
                </a:endParaRP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6757987" y="2064222"/>
                <a:ext cx="647700" cy="3190163"/>
              </a:xfrm>
              <a:prstGeom prst="rect">
                <a:avLst/>
              </a:prstGeom>
              <a:grp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b="1" i="0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effectLst/>
                  <a:latin typeface="Noto Sans Korean Light" panose="020B0300000000000000" pitchFamily="34" charset="-127"/>
                  <a:ea typeface="Noto Sans Korean Light" panose="020B0300000000000000" pitchFamily="34" charset="-127"/>
                </a:endParaRP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7572374" y="3108561"/>
                <a:ext cx="647700" cy="2145824"/>
              </a:xfrm>
              <a:prstGeom prst="rect">
                <a:avLst/>
              </a:prstGeom>
              <a:grp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b="1" i="0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effectLst/>
                  <a:latin typeface="Noto Sans Korean Light" panose="020B0300000000000000" pitchFamily="34" charset="-127"/>
                  <a:ea typeface="Noto Sans Korean Light" panose="020B0300000000000000" pitchFamily="34" charset="-127"/>
                </a:endParaRPr>
              </a:p>
            </p:txBody>
          </p:sp>
          <p:sp>
            <p:nvSpPr>
              <p:cNvPr id="20" name="직사각형 19"/>
              <p:cNvSpPr/>
              <p:nvPr/>
            </p:nvSpPr>
            <p:spPr>
              <a:xfrm>
                <a:off x="8386762" y="2784711"/>
                <a:ext cx="647700" cy="2469674"/>
              </a:xfrm>
              <a:prstGeom prst="rect">
                <a:avLst/>
              </a:prstGeom>
              <a:grp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b="1" i="0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effectLst/>
                  <a:latin typeface="Noto Sans Korean Light" panose="020B0300000000000000" pitchFamily="34" charset="-127"/>
                  <a:ea typeface="Noto Sans Korean Light" panose="020B0300000000000000" pitchFamily="34" charset="-127"/>
                </a:endParaRPr>
              </a:p>
            </p:txBody>
          </p:sp>
          <p:sp>
            <p:nvSpPr>
              <p:cNvPr id="21" name="직사각형 20"/>
              <p:cNvSpPr/>
              <p:nvPr/>
            </p:nvSpPr>
            <p:spPr>
              <a:xfrm>
                <a:off x="9201150" y="817629"/>
                <a:ext cx="647700" cy="4436756"/>
              </a:xfrm>
              <a:prstGeom prst="rect">
                <a:avLst/>
              </a:prstGeom>
              <a:grp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b="1" i="0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effectLst/>
                  <a:latin typeface="Noto Sans Korean Light" panose="020B0300000000000000" pitchFamily="34" charset="-127"/>
                  <a:ea typeface="Noto Sans Korean Light" panose="020B0300000000000000" pitchFamily="34" charset="-127"/>
                </a:endParaRPr>
              </a:p>
            </p:txBody>
          </p:sp>
        </p:grpSp>
        <p:sp>
          <p:nvSpPr>
            <p:cNvPr id="22" name="직사각형 21"/>
            <p:cNvSpPr/>
            <p:nvPr/>
          </p:nvSpPr>
          <p:spPr>
            <a:xfrm>
              <a:off x="3959630" y="2394445"/>
              <a:ext cx="354693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600" b="1" dirty="0" smtClean="0">
                  <a:gradFill>
                    <a:gsLst>
                      <a:gs pos="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atin typeface="Noto Sans Korean Light" panose="020B0300000000000000" pitchFamily="34" charset="-127"/>
                  <a:ea typeface="Noto Sans Korean Light" panose="020B0300000000000000" pitchFamily="34" charset="-127"/>
                  <a:cs typeface="+mj-cs"/>
                </a:rPr>
                <a:t>심사자 인증업무 </a:t>
              </a:r>
              <a:r>
                <a:rPr lang="ko-KR" altLang="en-US" sz="1600" b="1" dirty="0">
                  <a:gradFill>
                    <a:gsLst>
                      <a:gs pos="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1"/>
                  </a:gradFill>
                  <a:latin typeface="Noto Sans Korean Light" panose="020B0300000000000000" pitchFamily="34" charset="-127"/>
                  <a:ea typeface="Noto Sans Korean Light" panose="020B0300000000000000" pitchFamily="34" charset="-127"/>
                  <a:cs typeface="+mj-cs"/>
                </a:rPr>
                <a:t>표준화</a:t>
              </a:r>
              <a:endParaRPr lang="ko-KR" altLang="en-US" b="1" dirty="0"/>
            </a:p>
          </p:txBody>
        </p:sp>
        <p:sp>
          <p:nvSpPr>
            <p:cNvPr id="25" name="자유형 24"/>
            <p:cNvSpPr/>
            <p:nvPr/>
          </p:nvSpPr>
          <p:spPr>
            <a:xfrm rot="8100000">
              <a:off x="3732549" y="2112674"/>
              <a:ext cx="327058" cy="327058"/>
            </a:xfrm>
            <a:custGeom>
              <a:avLst/>
              <a:gdLst>
                <a:gd name="connsiteX0" fmla="*/ 289478 w 996536"/>
                <a:gd name="connsiteY0" fmla="*/ 707059 h 996536"/>
                <a:gd name="connsiteX1" fmla="*/ 707059 w 996536"/>
                <a:gd name="connsiteY1" fmla="*/ 707059 h 996536"/>
                <a:gd name="connsiteX2" fmla="*/ 707059 w 996536"/>
                <a:gd name="connsiteY2" fmla="*/ 289477 h 996536"/>
                <a:gd name="connsiteX3" fmla="*/ 289478 w 996536"/>
                <a:gd name="connsiteY3" fmla="*/ 289477 h 996536"/>
                <a:gd name="connsiteX4" fmla="*/ 289478 w 996536"/>
                <a:gd name="connsiteY4" fmla="*/ 707059 h 996536"/>
                <a:gd name="connsiteX5" fmla="*/ 145939 w 996536"/>
                <a:gd name="connsiteY5" fmla="*/ 850597 h 996536"/>
                <a:gd name="connsiteX6" fmla="*/ 0 w 996536"/>
                <a:gd name="connsiteY6" fmla="*/ 498268 h 996536"/>
                <a:gd name="connsiteX7" fmla="*/ 1 w 996536"/>
                <a:gd name="connsiteY7" fmla="*/ 498268 h 996536"/>
                <a:gd name="connsiteX8" fmla="*/ 498269 w 996536"/>
                <a:gd name="connsiteY8" fmla="*/ 0 h 996536"/>
                <a:gd name="connsiteX9" fmla="*/ 996536 w 996536"/>
                <a:gd name="connsiteY9" fmla="*/ 0 h 996536"/>
                <a:gd name="connsiteX10" fmla="*/ 996536 w 996536"/>
                <a:gd name="connsiteY10" fmla="*/ 498268 h 996536"/>
                <a:gd name="connsiteX11" fmla="*/ 498268 w 996536"/>
                <a:gd name="connsiteY11" fmla="*/ 996536 h 996536"/>
                <a:gd name="connsiteX12" fmla="*/ 145939 w 996536"/>
                <a:gd name="connsiteY12" fmla="*/ 850597 h 996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6536" h="996536">
                  <a:moveTo>
                    <a:pt x="289478" y="707059"/>
                  </a:moveTo>
                  <a:cubicBezTo>
                    <a:pt x="404790" y="822371"/>
                    <a:pt x="591747" y="822371"/>
                    <a:pt x="707059" y="707059"/>
                  </a:cubicBezTo>
                  <a:cubicBezTo>
                    <a:pt x="822372" y="591747"/>
                    <a:pt x="822372" y="404789"/>
                    <a:pt x="707059" y="289477"/>
                  </a:cubicBezTo>
                  <a:cubicBezTo>
                    <a:pt x="591747" y="174165"/>
                    <a:pt x="404790" y="174165"/>
                    <a:pt x="289478" y="289477"/>
                  </a:cubicBezTo>
                  <a:cubicBezTo>
                    <a:pt x="174165" y="404789"/>
                    <a:pt x="174165" y="591747"/>
                    <a:pt x="289478" y="707059"/>
                  </a:cubicBezTo>
                  <a:close/>
                  <a:moveTo>
                    <a:pt x="145939" y="850597"/>
                  </a:moveTo>
                  <a:cubicBezTo>
                    <a:pt x="55770" y="760428"/>
                    <a:pt x="0" y="635861"/>
                    <a:pt x="0" y="498268"/>
                  </a:cubicBezTo>
                  <a:lnTo>
                    <a:pt x="1" y="498268"/>
                  </a:lnTo>
                  <a:cubicBezTo>
                    <a:pt x="1" y="223082"/>
                    <a:pt x="223083" y="0"/>
                    <a:pt x="498269" y="0"/>
                  </a:cubicBezTo>
                  <a:lnTo>
                    <a:pt x="996536" y="0"/>
                  </a:lnTo>
                  <a:lnTo>
                    <a:pt x="996536" y="498268"/>
                  </a:lnTo>
                  <a:cubicBezTo>
                    <a:pt x="996536" y="773454"/>
                    <a:pt x="773454" y="996536"/>
                    <a:pt x="498268" y="996536"/>
                  </a:cubicBezTo>
                  <a:cubicBezTo>
                    <a:pt x="360675" y="996536"/>
                    <a:pt x="236108" y="940766"/>
                    <a:pt x="145939" y="850597"/>
                  </a:cubicBezTo>
                  <a:close/>
                </a:path>
              </a:pathLst>
            </a:custGeom>
            <a:solidFill>
              <a:srgbClr val="BBBBBB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b="1" i="0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effectLst/>
                <a:latin typeface="Noto Sans Korean Light" panose="020B0300000000000000" pitchFamily="34" charset="-127"/>
                <a:ea typeface="Noto Sans Korean Light" panose="020B0300000000000000" pitchFamily="34" charset="-127"/>
              </a:endParaRPr>
            </a:p>
          </p:txBody>
        </p:sp>
      </p:grpSp>
      <p:sp>
        <p:nvSpPr>
          <p:cNvPr id="6" name="제목 1"/>
          <p:cNvSpPr txBox="1">
            <a:spLocks/>
          </p:cNvSpPr>
          <p:nvPr/>
        </p:nvSpPr>
        <p:spPr>
          <a:xfrm>
            <a:off x="303388" y="966853"/>
            <a:ext cx="5138187" cy="584775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j-lt"/>
                <a:ea typeface="Noto Sans Korean Regular" panose="020B0500000000000000" pitchFamily="34" charset="-127"/>
                <a:cs typeface="+mj-cs"/>
              </a:defRPr>
            </a:lvl1pPr>
          </a:lstStyle>
          <a:p>
            <a:r>
              <a:rPr lang="ko-KR" altLang="en-US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인증</a:t>
            </a:r>
            <a:r>
              <a:rPr lang="en-US" altLang="ko-KR" sz="3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lang="ko-KR" altLang="en-US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검사 업무 표준화</a:t>
            </a:r>
            <a:endParaRPr lang="ko-KR" altLang="en-US" sz="3200" b="1" dirty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031159" y="283523"/>
            <a:ext cx="0" cy="5045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356355"/>
            <a:ext cx="358852" cy="358852"/>
          </a:xfrm>
          <a:prstGeom prst="rect">
            <a:avLst/>
          </a:prstGeom>
        </p:spPr>
      </p:pic>
      <p:sp>
        <p:nvSpPr>
          <p:cNvPr id="23" name="자유형 24">
            <a:extLst>
              <a:ext uri="{FF2B5EF4-FFF2-40B4-BE49-F238E27FC236}">
                <a16:creationId xmlns="" xmlns:a16="http://schemas.microsoft.com/office/drawing/2014/main" id="{DF669680-416A-4A09-BD81-4632982A7CAF}"/>
              </a:ext>
            </a:extLst>
          </p:cNvPr>
          <p:cNvSpPr/>
          <p:nvPr/>
        </p:nvSpPr>
        <p:spPr>
          <a:xfrm rot="8100000">
            <a:off x="4142715" y="2893735"/>
            <a:ext cx="327058" cy="327058"/>
          </a:xfrm>
          <a:custGeom>
            <a:avLst/>
            <a:gdLst>
              <a:gd name="connsiteX0" fmla="*/ 289478 w 996536"/>
              <a:gd name="connsiteY0" fmla="*/ 707059 h 996536"/>
              <a:gd name="connsiteX1" fmla="*/ 707059 w 996536"/>
              <a:gd name="connsiteY1" fmla="*/ 707059 h 996536"/>
              <a:gd name="connsiteX2" fmla="*/ 707059 w 996536"/>
              <a:gd name="connsiteY2" fmla="*/ 289477 h 996536"/>
              <a:gd name="connsiteX3" fmla="*/ 289478 w 996536"/>
              <a:gd name="connsiteY3" fmla="*/ 289477 h 996536"/>
              <a:gd name="connsiteX4" fmla="*/ 289478 w 996536"/>
              <a:gd name="connsiteY4" fmla="*/ 707059 h 996536"/>
              <a:gd name="connsiteX5" fmla="*/ 145939 w 996536"/>
              <a:gd name="connsiteY5" fmla="*/ 850597 h 996536"/>
              <a:gd name="connsiteX6" fmla="*/ 0 w 996536"/>
              <a:gd name="connsiteY6" fmla="*/ 498268 h 996536"/>
              <a:gd name="connsiteX7" fmla="*/ 1 w 996536"/>
              <a:gd name="connsiteY7" fmla="*/ 498268 h 996536"/>
              <a:gd name="connsiteX8" fmla="*/ 498269 w 996536"/>
              <a:gd name="connsiteY8" fmla="*/ 0 h 996536"/>
              <a:gd name="connsiteX9" fmla="*/ 996536 w 996536"/>
              <a:gd name="connsiteY9" fmla="*/ 0 h 996536"/>
              <a:gd name="connsiteX10" fmla="*/ 996536 w 996536"/>
              <a:gd name="connsiteY10" fmla="*/ 498268 h 996536"/>
              <a:gd name="connsiteX11" fmla="*/ 498268 w 996536"/>
              <a:gd name="connsiteY11" fmla="*/ 996536 h 996536"/>
              <a:gd name="connsiteX12" fmla="*/ 145939 w 996536"/>
              <a:gd name="connsiteY12" fmla="*/ 850597 h 996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6536" h="996536">
                <a:moveTo>
                  <a:pt x="289478" y="707059"/>
                </a:moveTo>
                <a:cubicBezTo>
                  <a:pt x="404790" y="822371"/>
                  <a:pt x="591747" y="822371"/>
                  <a:pt x="707059" y="707059"/>
                </a:cubicBezTo>
                <a:cubicBezTo>
                  <a:pt x="822372" y="591747"/>
                  <a:pt x="822372" y="404789"/>
                  <a:pt x="707059" y="289477"/>
                </a:cubicBezTo>
                <a:cubicBezTo>
                  <a:pt x="591747" y="174165"/>
                  <a:pt x="404790" y="174165"/>
                  <a:pt x="289478" y="289477"/>
                </a:cubicBezTo>
                <a:cubicBezTo>
                  <a:pt x="174165" y="404789"/>
                  <a:pt x="174165" y="591747"/>
                  <a:pt x="289478" y="707059"/>
                </a:cubicBezTo>
                <a:close/>
                <a:moveTo>
                  <a:pt x="145939" y="850597"/>
                </a:moveTo>
                <a:cubicBezTo>
                  <a:pt x="55770" y="760428"/>
                  <a:pt x="0" y="635861"/>
                  <a:pt x="0" y="498268"/>
                </a:cubicBezTo>
                <a:lnTo>
                  <a:pt x="1" y="498268"/>
                </a:lnTo>
                <a:cubicBezTo>
                  <a:pt x="1" y="223082"/>
                  <a:pt x="223083" y="0"/>
                  <a:pt x="498269" y="0"/>
                </a:cubicBezTo>
                <a:lnTo>
                  <a:pt x="996536" y="0"/>
                </a:lnTo>
                <a:lnTo>
                  <a:pt x="996536" y="498268"/>
                </a:lnTo>
                <a:cubicBezTo>
                  <a:pt x="996536" y="773454"/>
                  <a:pt x="773454" y="996536"/>
                  <a:pt x="498268" y="996536"/>
                </a:cubicBezTo>
                <a:cubicBezTo>
                  <a:pt x="360675" y="996536"/>
                  <a:pt x="236108" y="940766"/>
                  <a:pt x="145939" y="850597"/>
                </a:cubicBezTo>
                <a:close/>
              </a:path>
            </a:pathLst>
          </a:custGeom>
          <a:solidFill>
            <a:srgbClr val="BBBBBB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="" xmlns:a16="http://schemas.microsoft.com/office/drawing/2014/main" id="{1A27986B-C2EA-4786-A6F3-AFD2E7735186}"/>
              </a:ext>
            </a:extLst>
          </p:cNvPr>
          <p:cNvSpPr/>
          <p:nvPr/>
        </p:nvSpPr>
        <p:spPr>
          <a:xfrm>
            <a:off x="4408709" y="3209380"/>
            <a:ext cx="354693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표준화 내용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b="1" dirty="0"/>
              <a:t>·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안전인증 업무 표준화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b="1" dirty="0"/>
              <a:t>·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인증</a:t>
            </a:r>
            <a:r>
              <a:rPr lang="en-US" altLang="ko-KR" sz="1600" b="1" dirty="0"/>
              <a:t>·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검사 업무 표준화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b="1" dirty="0"/>
              <a:t>·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안전인증 제도 개선</a:t>
            </a:r>
          </a:p>
        </p:txBody>
      </p:sp>
      <p:sp>
        <p:nvSpPr>
          <p:cNvPr id="27" name="텍스트 개체 틀 6">
            <a:extLst>
              <a:ext uri="{FF2B5EF4-FFF2-40B4-BE49-F238E27FC236}">
                <a16:creationId xmlns="" xmlns:a16="http://schemas.microsoft.com/office/drawing/2014/main" id="{CD29FBB8-388C-4A6C-976B-C821B57B8D72}"/>
              </a:ext>
            </a:extLst>
          </p:cNvPr>
          <p:cNvSpPr txBox="1">
            <a:spLocks/>
          </p:cNvSpPr>
          <p:nvPr/>
        </p:nvSpPr>
        <p:spPr>
          <a:xfrm>
            <a:off x="1187529" y="271462"/>
            <a:ext cx="10725796" cy="5286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200" kern="1200" baseline="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>
                <a:solidFill>
                  <a:srgbClr val="0070C0"/>
                </a:solidFill>
              </a:rPr>
              <a:t>인증</a:t>
            </a:r>
            <a:r>
              <a:rPr lang="en-US" altLang="ko-KR" sz="1400" b="1" dirty="0">
                <a:solidFill>
                  <a:srgbClr val="0070C0"/>
                </a:solidFill>
              </a:rPr>
              <a:t>·</a:t>
            </a:r>
            <a:r>
              <a:rPr lang="ko-KR" altLang="en-US" sz="1400" b="1" dirty="0">
                <a:solidFill>
                  <a:srgbClr val="0070C0"/>
                </a:solidFill>
              </a:rPr>
              <a:t>검사자간 표준화된 업무절차와 안전기준 적용으로 국민 생활안전 승강기 제공 필요</a:t>
            </a:r>
          </a:p>
        </p:txBody>
      </p:sp>
      <p:sp>
        <p:nvSpPr>
          <p:cNvPr id="28" name="자유형 24">
            <a:extLst>
              <a:ext uri="{FF2B5EF4-FFF2-40B4-BE49-F238E27FC236}">
                <a16:creationId xmlns="" xmlns:a16="http://schemas.microsoft.com/office/drawing/2014/main" id="{17847991-0613-4330-A8B4-56DDE215F1CC}"/>
              </a:ext>
            </a:extLst>
          </p:cNvPr>
          <p:cNvSpPr/>
          <p:nvPr/>
        </p:nvSpPr>
        <p:spPr>
          <a:xfrm rot="8100000">
            <a:off x="4130332" y="4605116"/>
            <a:ext cx="327058" cy="327058"/>
          </a:xfrm>
          <a:custGeom>
            <a:avLst/>
            <a:gdLst>
              <a:gd name="connsiteX0" fmla="*/ 289478 w 996536"/>
              <a:gd name="connsiteY0" fmla="*/ 707059 h 996536"/>
              <a:gd name="connsiteX1" fmla="*/ 707059 w 996536"/>
              <a:gd name="connsiteY1" fmla="*/ 707059 h 996536"/>
              <a:gd name="connsiteX2" fmla="*/ 707059 w 996536"/>
              <a:gd name="connsiteY2" fmla="*/ 289477 h 996536"/>
              <a:gd name="connsiteX3" fmla="*/ 289478 w 996536"/>
              <a:gd name="connsiteY3" fmla="*/ 289477 h 996536"/>
              <a:gd name="connsiteX4" fmla="*/ 289478 w 996536"/>
              <a:gd name="connsiteY4" fmla="*/ 707059 h 996536"/>
              <a:gd name="connsiteX5" fmla="*/ 145939 w 996536"/>
              <a:gd name="connsiteY5" fmla="*/ 850597 h 996536"/>
              <a:gd name="connsiteX6" fmla="*/ 0 w 996536"/>
              <a:gd name="connsiteY6" fmla="*/ 498268 h 996536"/>
              <a:gd name="connsiteX7" fmla="*/ 1 w 996536"/>
              <a:gd name="connsiteY7" fmla="*/ 498268 h 996536"/>
              <a:gd name="connsiteX8" fmla="*/ 498269 w 996536"/>
              <a:gd name="connsiteY8" fmla="*/ 0 h 996536"/>
              <a:gd name="connsiteX9" fmla="*/ 996536 w 996536"/>
              <a:gd name="connsiteY9" fmla="*/ 0 h 996536"/>
              <a:gd name="connsiteX10" fmla="*/ 996536 w 996536"/>
              <a:gd name="connsiteY10" fmla="*/ 498268 h 996536"/>
              <a:gd name="connsiteX11" fmla="*/ 498268 w 996536"/>
              <a:gd name="connsiteY11" fmla="*/ 996536 h 996536"/>
              <a:gd name="connsiteX12" fmla="*/ 145939 w 996536"/>
              <a:gd name="connsiteY12" fmla="*/ 850597 h 996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6536" h="996536">
                <a:moveTo>
                  <a:pt x="289478" y="707059"/>
                </a:moveTo>
                <a:cubicBezTo>
                  <a:pt x="404790" y="822371"/>
                  <a:pt x="591747" y="822371"/>
                  <a:pt x="707059" y="707059"/>
                </a:cubicBezTo>
                <a:cubicBezTo>
                  <a:pt x="822372" y="591747"/>
                  <a:pt x="822372" y="404789"/>
                  <a:pt x="707059" y="289477"/>
                </a:cubicBezTo>
                <a:cubicBezTo>
                  <a:pt x="591747" y="174165"/>
                  <a:pt x="404790" y="174165"/>
                  <a:pt x="289478" y="289477"/>
                </a:cubicBezTo>
                <a:cubicBezTo>
                  <a:pt x="174165" y="404789"/>
                  <a:pt x="174165" y="591747"/>
                  <a:pt x="289478" y="707059"/>
                </a:cubicBezTo>
                <a:close/>
                <a:moveTo>
                  <a:pt x="145939" y="850597"/>
                </a:moveTo>
                <a:cubicBezTo>
                  <a:pt x="55770" y="760428"/>
                  <a:pt x="0" y="635861"/>
                  <a:pt x="0" y="498268"/>
                </a:cubicBezTo>
                <a:lnTo>
                  <a:pt x="1" y="498268"/>
                </a:lnTo>
                <a:cubicBezTo>
                  <a:pt x="1" y="223082"/>
                  <a:pt x="223083" y="0"/>
                  <a:pt x="498269" y="0"/>
                </a:cubicBezTo>
                <a:lnTo>
                  <a:pt x="996536" y="0"/>
                </a:lnTo>
                <a:lnTo>
                  <a:pt x="996536" y="498268"/>
                </a:lnTo>
                <a:cubicBezTo>
                  <a:pt x="996536" y="773454"/>
                  <a:pt x="773454" y="996536"/>
                  <a:pt x="498268" y="996536"/>
                </a:cubicBezTo>
                <a:cubicBezTo>
                  <a:pt x="360675" y="996536"/>
                  <a:pt x="236108" y="940766"/>
                  <a:pt x="145939" y="850597"/>
                </a:cubicBezTo>
                <a:close/>
              </a:path>
            </a:pathLst>
          </a:custGeom>
          <a:solidFill>
            <a:srgbClr val="BBBBBB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="" xmlns:a16="http://schemas.microsoft.com/office/drawing/2014/main" id="{0BD23595-D26D-4F90-A0A1-FD59399902CC}"/>
              </a:ext>
            </a:extLst>
          </p:cNvPr>
          <p:cNvSpPr/>
          <p:nvPr/>
        </p:nvSpPr>
        <p:spPr>
          <a:xfrm>
            <a:off x="4408708" y="4880554"/>
            <a:ext cx="389056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표준화 결과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b="1" dirty="0"/>
              <a:t>·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인증관련 안건 </a:t>
            </a:r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28</a:t>
            </a:r>
            <a:r>
              <a:rPr lang="ko-KR" altLang="en-US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건 중 </a:t>
            </a:r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24</a:t>
            </a:r>
            <a:r>
              <a:rPr lang="ko-KR" altLang="en-US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건 완료</a:t>
            </a:r>
            <a:endParaRPr lang="en-US" altLang="ko-KR" sz="1600" b="1" dirty="0">
              <a:solidFill>
                <a:srgbClr val="0070C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b="1" dirty="0"/>
              <a:t>·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인증</a:t>
            </a:r>
            <a:r>
              <a:rPr lang="en-US" altLang="ko-KR" sz="1600" b="1" dirty="0"/>
              <a:t>·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검사관련 안건</a:t>
            </a:r>
            <a:r>
              <a:rPr lang="ko-KR" altLang="en-US" sz="1600" b="1" dirty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 </a:t>
            </a:r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24</a:t>
            </a:r>
            <a:r>
              <a:rPr lang="ko-KR" altLang="en-US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건 중 </a:t>
            </a:r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23</a:t>
            </a:r>
            <a:r>
              <a:rPr lang="ko-KR" altLang="en-US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건 완료</a:t>
            </a:r>
            <a:endParaRPr lang="en-US" altLang="ko-KR" sz="1600" b="1" dirty="0">
              <a:solidFill>
                <a:srgbClr val="0070C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b="1" dirty="0"/>
              <a:t>·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인증제도관련 안건 </a:t>
            </a:r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8</a:t>
            </a:r>
            <a:r>
              <a:rPr lang="ko-KR" altLang="en-US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건 중 </a:t>
            </a:r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5</a:t>
            </a:r>
            <a:r>
              <a:rPr lang="ko-KR" altLang="en-US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건 완료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(5-19)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77124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298260" y="1053300"/>
            <a:ext cx="3622765" cy="584775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j-lt"/>
                <a:ea typeface="Noto Sans Korean Regular" panose="020B0500000000000000" pitchFamily="34" charset="-127"/>
                <a:cs typeface="+mj-cs"/>
              </a:defRPr>
            </a:lvl1pPr>
          </a:lstStyle>
          <a:p>
            <a:r>
              <a:rPr lang="ko-KR" altLang="en-US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소통채널 확대</a:t>
            </a:r>
            <a:endParaRPr lang="en-US" altLang="ko-KR" sz="3200" b="1" dirty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031159" y="283523"/>
            <a:ext cx="0" cy="5045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6"/>
          <p:cNvSpPr txBox="1">
            <a:spLocks/>
          </p:cNvSpPr>
          <p:nvPr/>
        </p:nvSpPr>
        <p:spPr>
          <a:xfrm>
            <a:off x="1187529" y="271462"/>
            <a:ext cx="10725796" cy="5286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200" kern="1200" baseline="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 smtClean="0">
                <a:solidFill>
                  <a:srgbClr val="0070C0"/>
                </a:solidFill>
              </a:rPr>
              <a:t>다양한 계층과의 소통채널 확대로 고객요구사항을 적극 개선</a:t>
            </a:r>
            <a:endParaRPr lang="ko-KR" altLang="en-US" sz="1400" b="1" dirty="0">
              <a:solidFill>
                <a:srgbClr val="0070C0"/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356355"/>
            <a:ext cx="358852" cy="358852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5814421" y="3259723"/>
            <a:ext cx="60989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SNS BAND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(3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고통밴드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)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를 통해 상시 모니터링 소통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</a:rPr>
              <a:t>활동 확대</a:t>
            </a:r>
            <a:endParaRPr lang="ko-KR" altLang="en-US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28" name="타원 27"/>
          <p:cNvSpPr/>
          <p:nvPr/>
        </p:nvSpPr>
        <p:spPr>
          <a:xfrm>
            <a:off x="3700416" y="2619373"/>
            <a:ext cx="1695450" cy="169545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4721273" y="4494563"/>
            <a:ext cx="1695450" cy="169545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6682056" y="1299521"/>
            <a:ext cx="52312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E-mailing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서비스를 통해 주요정책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,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인증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현안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제공</a:t>
            </a:r>
            <a:endParaRPr lang="en-US" altLang="ko-KR" sz="1600" b="1" dirty="0" smtClean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400" b="1" dirty="0"/>
              <a:t>·</a:t>
            </a:r>
            <a:r>
              <a:rPr lang="en-US" altLang="ko-KR" sz="14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 </a:t>
            </a:r>
            <a:r>
              <a:rPr lang="ko-KR" altLang="en-US" sz="14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인증업무 표준화 </a:t>
            </a:r>
            <a:r>
              <a:rPr lang="ko-KR" altLang="en-US" sz="14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정보 제공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067" y="3114024"/>
            <a:ext cx="706148" cy="706148"/>
          </a:xfrm>
          <a:prstGeom prst="rect">
            <a:avLst/>
          </a:prstGeom>
        </p:spPr>
      </p:pic>
      <p:sp>
        <p:nvSpPr>
          <p:cNvPr id="31" name="타원 30"/>
          <p:cNvSpPr/>
          <p:nvPr/>
        </p:nvSpPr>
        <p:spPr>
          <a:xfrm>
            <a:off x="4721273" y="744184"/>
            <a:ext cx="1695450" cy="169545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482" y="1205393"/>
            <a:ext cx="773033" cy="773033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905" y="4914195"/>
            <a:ext cx="856186" cy="856186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C2EC7F7-3F50-40F1-B3FA-9601D1F3C4F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01" t="45697" r="77629" b="34707"/>
          <a:stretch/>
        </p:blipFill>
        <p:spPr>
          <a:xfrm>
            <a:off x="5052422" y="1107605"/>
            <a:ext cx="1056725" cy="9537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A5D1B523-80B1-48E3-A55F-45FD22042EC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907" t="34472" r="79118" b="44428"/>
          <a:stretch/>
        </p:blipFill>
        <p:spPr>
          <a:xfrm>
            <a:off x="4082320" y="2874426"/>
            <a:ext cx="1058585" cy="119314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09202D84-DFCE-435E-80DC-3F1EF987394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8934" t="38195" r="56044" b="37898"/>
          <a:stretch/>
        </p:blipFill>
        <p:spPr>
          <a:xfrm>
            <a:off x="5013961" y="4832839"/>
            <a:ext cx="1161985" cy="990187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6468634" y="4681316"/>
            <a:ext cx="39393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승강기 앵커기업과 정례적인 </a:t>
            </a:r>
            <a:r>
              <a:rPr lang="ko-KR" altLang="en-US" sz="1600" b="1" dirty="0" err="1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소통망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 구축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400" b="1" dirty="0"/>
              <a:t>· </a:t>
            </a:r>
            <a:r>
              <a:rPr lang="ko-KR" altLang="en-US" sz="14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</a:rPr>
              <a:t>현대</a:t>
            </a:r>
            <a:r>
              <a:rPr lang="en-US" altLang="ko-KR" sz="14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</a:rPr>
              <a:t>, </a:t>
            </a:r>
            <a:r>
              <a:rPr lang="ko-KR" altLang="en-US" sz="1400" b="1" dirty="0" err="1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</a:rPr>
              <a:t>오티스</a:t>
            </a:r>
            <a:r>
              <a:rPr lang="en-US" altLang="ko-KR" sz="14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</a:rPr>
              <a:t>, </a:t>
            </a:r>
            <a:r>
              <a:rPr lang="ko-KR" altLang="en-US" sz="1400" b="1" dirty="0" err="1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</a:rPr>
              <a:t>티케이</a:t>
            </a:r>
            <a:r>
              <a:rPr lang="ko-KR" altLang="en-US" sz="14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</a:rPr>
              <a:t> </a:t>
            </a:r>
            <a:endParaRPr lang="ko-KR" altLang="en-US" sz="1400" b="1" dirty="0"/>
          </a:p>
        </p:txBody>
      </p:sp>
      <p:sp>
        <p:nvSpPr>
          <p:cNvPr id="19" name="직사각형 18">
            <a:extLst>
              <a:ext uri="{FF2B5EF4-FFF2-40B4-BE49-F238E27FC236}">
                <a16:creationId xmlns="" xmlns:a16="http://schemas.microsoft.com/office/drawing/2014/main" id="{1A27986B-C2EA-4786-A6F3-AFD2E7735186}"/>
              </a:ext>
            </a:extLst>
          </p:cNvPr>
          <p:cNvSpPr/>
          <p:nvPr/>
        </p:nvSpPr>
        <p:spPr>
          <a:xfrm>
            <a:off x="6543667" y="5342288"/>
            <a:ext cx="35469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  <a:cs typeface="+mj-cs"/>
              </a:rPr>
              <a:t>지역발전을 위한 거창 협의체 운영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600" b="1" dirty="0"/>
              <a:t>· </a:t>
            </a:r>
            <a:r>
              <a:rPr lang="ko-KR" altLang="en-US" sz="14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거창 내 </a:t>
            </a:r>
            <a:r>
              <a:rPr lang="ko-KR" altLang="en-US" sz="14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입주기업</a:t>
            </a:r>
            <a:endParaRPr lang="en-US" altLang="ko-KR" sz="14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(6-18)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007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298260" y="1053300"/>
            <a:ext cx="4235162" cy="156966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j-lt"/>
                <a:ea typeface="Noto Sans Korean Regular" panose="020B0500000000000000" pitchFamily="34" charset="-127"/>
                <a:cs typeface="+mj-cs"/>
              </a:defRPr>
            </a:lvl1pPr>
          </a:lstStyle>
          <a:p>
            <a:r>
              <a:rPr lang="ko-KR" altLang="en-US" sz="3200" b="1" dirty="0" err="1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매칭</a:t>
            </a:r>
            <a:r>
              <a:rPr lang="ko-KR" altLang="en-US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 </a:t>
            </a:r>
            <a:r>
              <a:rPr lang="ko-KR" altLang="en-US" sz="3200" b="1" dirty="0" err="1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그랜트</a:t>
            </a:r>
            <a:r>
              <a:rPr lang="ko-KR" altLang="en-US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 지원사업</a:t>
            </a:r>
            <a:endParaRPr lang="en-US" altLang="ko-KR" sz="3200" b="1" dirty="0" smtClean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  <a:p>
            <a:r>
              <a:rPr lang="en-US" altLang="ko-KR" sz="2400" dirty="0" smtClean="0"/>
              <a:t>matching grant</a:t>
            </a:r>
          </a:p>
          <a:p>
            <a:r>
              <a:rPr lang="ko-KR" altLang="en-US" sz="2000" dirty="0" smtClean="0"/>
              <a:t>공단과 기업이 </a:t>
            </a:r>
            <a:r>
              <a:rPr lang="en-US" altLang="ko-KR" sz="2000" dirty="0" smtClean="0"/>
              <a:t>1:1 </a:t>
            </a:r>
            <a:r>
              <a:rPr lang="ko-KR" altLang="en-US" sz="2000" dirty="0" err="1" smtClean="0"/>
              <a:t>매칭을</a:t>
            </a:r>
            <a:r>
              <a:rPr lang="ko-KR" altLang="en-US" sz="2000" dirty="0" smtClean="0"/>
              <a:t> 통해</a:t>
            </a:r>
            <a:endParaRPr lang="en-US" altLang="ko-KR" sz="2000" dirty="0" smtClean="0"/>
          </a:p>
          <a:p>
            <a:r>
              <a:rPr lang="ko-KR" altLang="en-US" sz="20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신규 인증 취득</a:t>
            </a:r>
            <a:endParaRPr lang="en-US" altLang="ko-KR" sz="2000" b="1" dirty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031159" y="283523"/>
            <a:ext cx="0" cy="5045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6"/>
          <p:cNvSpPr txBox="1">
            <a:spLocks/>
          </p:cNvSpPr>
          <p:nvPr/>
        </p:nvSpPr>
        <p:spPr>
          <a:xfrm>
            <a:off x="1187529" y="271462"/>
            <a:ext cx="10725796" cy="5286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200" kern="1200" baseline="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 smtClean="0">
                <a:solidFill>
                  <a:srgbClr val="0070C0"/>
                </a:solidFill>
              </a:rPr>
              <a:t>코로나</a:t>
            </a:r>
            <a:r>
              <a:rPr lang="en-US" altLang="ko-KR" sz="1400" b="1" dirty="0" smtClean="0">
                <a:solidFill>
                  <a:srgbClr val="0070C0"/>
                </a:solidFill>
              </a:rPr>
              <a:t>19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장기화에 따른 중소기업의 위기상황 극복을 위한 기술</a:t>
            </a:r>
            <a:r>
              <a:rPr lang="ko-KR" altLang="en-US" sz="14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〮비용 지원</a:t>
            </a:r>
            <a:endParaRPr lang="ko-KR" altLang="en-US" sz="1400" b="1" dirty="0">
              <a:solidFill>
                <a:srgbClr val="0070C0"/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356355"/>
            <a:ext cx="358852" cy="358852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5666376" y="3259723"/>
            <a:ext cx="60989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주기적인 현장 밀착 </a:t>
            </a:r>
            <a:r>
              <a:rPr lang="ko-KR" altLang="en-US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맞춤지원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을 통해 중소기업의 인증체계 정착</a:t>
            </a:r>
          </a:p>
        </p:txBody>
      </p:sp>
      <p:sp>
        <p:nvSpPr>
          <p:cNvPr id="28" name="타원 27"/>
          <p:cNvSpPr/>
          <p:nvPr/>
        </p:nvSpPr>
        <p:spPr>
          <a:xfrm>
            <a:off x="3700416" y="2619373"/>
            <a:ext cx="1695450" cy="169545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4721273" y="4494563"/>
            <a:ext cx="1695450" cy="169545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6682056" y="5049900"/>
            <a:ext cx="40935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매칭 그랜트 기업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모델인증 취득 추진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600" b="1" dirty="0"/>
              <a:t>· </a:t>
            </a:r>
            <a:r>
              <a:rPr lang="en-US" altLang="ko-KR" sz="1600" b="1" dirty="0">
                <a:solidFill>
                  <a:srgbClr val="4E4E4E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6</a:t>
            </a:r>
            <a:r>
              <a:rPr lang="ko-KR" altLang="en-US" sz="1600" b="1" dirty="0">
                <a:solidFill>
                  <a:srgbClr val="4E4E4E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개사 </a:t>
            </a:r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6</a:t>
            </a:r>
            <a:r>
              <a:rPr lang="ko-KR" altLang="en-US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개 </a:t>
            </a:r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모델 </a:t>
            </a:r>
            <a:endParaRPr lang="en-US" altLang="ko-KR" sz="1600" b="1" dirty="0">
              <a:solidFill>
                <a:srgbClr val="0070C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600" b="1" dirty="0"/>
              <a:t>· </a:t>
            </a:r>
            <a:r>
              <a:rPr lang="ko-KR" altLang="en-US" sz="1600" b="1" dirty="0" smtClean="0">
                <a:solidFill>
                  <a:srgbClr val="4E4E4E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인증비용의 </a:t>
            </a:r>
            <a:r>
              <a:rPr lang="en-US" altLang="ko-KR" sz="1600" b="1" dirty="0" smtClean="0">
                <a:solidFill>
                  <a:srgbClr val="4E4E4E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50% </a:t>
            </a:r>
            <a:r>
              <a:rPr lang="ko-KR" altLang="en-US" sz="1600" b="1" dirty="0" smtClean="0">
                <a:solidFill>
                  <a:srgbClr val="4E4E4E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지원</a:t>
            </a:r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4,500</a:t>
            </a:r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만원 상당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)</a:t>
            </a:r>
            <a:endParaRPr lang="ko-KR" altLang="en-US" sz="1600" b="1" dirty="0">
              <a:solidFill>
                <a:srgbClr val="0070C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6682056" y="1299521"/>
            <a:ext cx="47610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'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  <a:cs typeface="+mj-cs"/>
              </a:rPr>
              <a:t>21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  <a:cs typeface="+mj-cs"/>
              </a:rPr>
              <a:t>년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  <a:cs typeface="+mj-cs"/>
              </a:rPr>
              <a:t>하반기 사업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  <a:cs typeface="+mj-cs"/>
              </a:rPr>
              <a:t>이후 </a:t>
            </a:r>
            <a:r>
              <a:rPr lang="ko-KR" altLang="en-US" sz="1600" b="1" dirty="0">
                <a:solidFill>
                  <a:srgbClr val="0070C0"/>
                </a:solidFill>
                <a:ea typeface="Noto Sans Korean Light" panose="020B0300000000000000" pitchFamily="34" charset="-127"/>
                <a:cs typeface="+mj-cs"/>
              </a:rPr>
              <a:t>매년 </a:t>
            </a:r>
            <a:r>
              <a:rPr lang="en-US" altLang="ko-KR" sz="1600" b="1" dirty="0">
                <a:solidFill>
                  <a:srgbClr val="0070C0"/>
                </a:solidFill>
                <a:ea typeface="Noto Sans Korean Light" panose="020B0300000000000000" pitchFamily="34" charset="-127"/>
                <a:cs typeface="+mj-cs"/>
              </a:rPr>
              <a:t>20% </a:t>
            </a:r>
            <a:r>
              <a:rPr lang="ko-KR" altLang="en-US" sz="1600" b="1" dirty="0">
                <a:solidFill>
                  <a:srgbClr val="0070C0"/>
                </a:solidFill>
                <a:ea typeface="Noto Sans Korean Light" panose="020B0300000000000000" pitchFamily="34" charset="-127"/>
                <a:cs typeface="+mj-cs"/>
              </a:rPr>
              <a:t>상향</a:t>
            </a:r>
            <a:endParaRPr lang="en-US" altLang="ko-KR" dirty="0">
              <a:solidFill>
                <a:srgbClr val="0070C0"/>
              </a:solidFill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067" y="3114024"/>
            <a:ext cx="706148" cy="706148"/>
          </a:xfrm>
          <a:prstGeom prst="rect">
            <a:avLst/>
          </a:prstGeom>
        </p:spPr>
      </p:pic>
      <p:sp>
        <p:nvSpPr>
          <p:cNvPr id="31" name="타원 30"/>
          <p:cNvSpPr/>
          <p:nvPr/>
        </p:nvSpPr>
        <p:spPr>
          <a:xfrm>
            <a:off x="4721273" y="744184"/>
            <a:ext cx="1695450" cy="169545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482" y="1205393"/>
            <a:ext cx="773033" cy="773033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905" y="4914195"/>
            <a:ext cx="856186" cy="85618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B70BC72E-DD99-490E-B7F4-B89BAA38942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5786" t="41927" r="11071" b="45384"/>
          <a:stretch/>
        </p:blipFill>
        <p:spPr>
          <a:xfrm>
            <a:off x="4926193" y="1137207"/>
            <a:ext cx="1302679" cy="86857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="" xmlns:a16="http://schemas.microsoft.com/office/drawing/2014/main" id="{D311C057-BD65-4104-AFC5-54334947707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6643" t="57154" r="54071" b="26494"/>
          <a:stretch/>
        </p:blipFill>
        <p:spPr>
          <a:xfrm>
            <a:off x="4127503" y="3114024"/>
            <a:ext cx="798690" cy="76182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="" xmlns:a16="http://schemas.microsoft.com/office/drawing/2014/main" id="{E75C28E8-AE6F-4C73-BA7E-F7ACC23D6AC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57" t="40123" r="89358" b="45615"/>
          <a:stretch/>
        </p:blipFill>
        <p:spPr>
          <a:xfrm>
            <a:off x="5085630" y="4914195"/>
            <a:ext cx="983803" cy="865016"/>
          </a:xfrm>
          <a:prstGeom prst="rect">
            <a:avLst/>
          </a:prstGeom>
        </p:spPr>
      </p:pic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295339"/>
              </p:ext>
            </p:extLst>
          </p:nvPr>
        </p:nvGraphicFramePr>
        <p:xfrm>
          <a:off x="6485161" y="1754583"/>
          <a:ext cx="5428164" cy="669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4694"/>
                <a:gridCol w="904694"/>
                <a:gridCol w="904694"/>
                <a:gridCol w="904694"/>
                <a:gridCol w="904694"/>
                <a:gridCol w="904694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</a:rPr>
                        <a:t>구분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</a:rPr>
                        <a:t>'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Noto Sans Korean Light" panose="020B0300000000000000" pitchFamily="34" charset="-127"/>
                          <a:cs typeface="+mn-cs"/>
                        </a:rPr>
                        <a:t>21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</a:rPr>
                        <a:t>'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Noto Sans Korean Light" panose="020B0300000000000000" pitchFamily="34" charset="-127"/>
                          <a:cs typeface="+mn-cs"/>
                        </a:rPr>
                        <a:t>22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</a:rPr>
                        <a:t>'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Noto Sans Korean Light" panose="020B0300000000000000" pitchFamily="34" charset="-127"/>
                          <a:cs typeface="+mn-cs"/>
                        </a:rPr>
                        <a:t>23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</a:rPr>
                        <a:t>'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Noto Sans Korean Light" panose="020B0300000000000000" pitchFamily="34" charset="-127"/>
                          <a:cs typeface="+mn-cs"/>
                        </a:rPr>
                        <a:t>24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</a:rPr>
                        <a:t>'</a:t>
                      </a:r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Noto Sans Korean Light" panose="020B0300000000000000" pitchFamily="34" charset="-127"/>
                          <a:cs typeface="+mn-cs"/>
                        </a:rPr>
                        <a:t>25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990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</a:rPr>
                        <a:t>지원기업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</a:rPr>
                        <a:t>개사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</a:rPr>
                        <a:t>개사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</a:rPr>
                        <a:t>개사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</a:rPr>
                        <a:t>개사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</a:rPr>
                        <a:t>개사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직사각형 18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(7-18)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42368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298260" y="1053300"/>
            <a:ext cx="3896807" cy="1661993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j-lt"/>
                <a:ea typeface="Noto Sans Korean Regular" panose="020B0500000000000000" pitchFamily="34" charset="-127"/>
                <a:cs typeface="+mj-cs"/>
              </a:defRPr>
            </a:lvl1pPr>
          </a:lstStyle>
          <a:p>
            <a:r>
              <a:rPr lang="en-US" altLang="ko-KR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CMC </a:t>
            </a:r>
            <a:r>
              <a:rPr lang="en-US" altLang="ko-KR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Project </a:t>
            </a:r>
            <a:r>
              <a:rPr lang="ko-KR" altLang="en-US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지원사업</a:t>
            </a:r>
            <a:endParaRPr lang="en-US" altLang="ko-KR" sz="3200" b="1" dirty="0" smtClean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  <a:p>
            <a:r>
              <a:rPr lang="en-US" altLang="ko-KR" sz="2000" dirty="0" smtClean="0">
                <a:solidFill>
                  <a:srgbClr val="0070C0"/>
                </a:solidFill>
              </a:rPr>
              <a:t>C</a:t>
            </a:r>
            <a:r>
              <a:rPr lang="en-US" altLang="ko-KR" sz="2000" dirty="0" smtClean="0"/>
              <a:t>o-Working </a:t>
            </a:r>
            <a:r>
              <a:rPr lang="en-US" altLang="ko-KR" sz="2000" dirty="0">
                <a:solidFill>
                  <a:srgbClr val="0070C0"/>
                </a:solidFill>
              </a:rPr>
              <a:t>M</a:t>
            </a:r>
            <a:r>
              <a:rPr lang="en-US" altLang="ko-KR" sz="2000" dirty="0"/>
              <a:t>odel </a:t>
            </a:r>
            <a:r>
              <a:rPr lang="en-US" altLang="ko-KR" sz="2000" dirty="0">
                <a:solidFill>
                  <a:srgbClr val="0070C0"/>
                </a:solidFill>
              </a:rPr>
              <a:t>C</a:t>
            </a:r>
            <a:r>
              <a:rPr lang="en-US" altLang="ko-KR" sz="2000" dirty="0"/>
              <a:t>ertification </a:t>
            </a:r>
            <a:r>
              <a:rPr lang="ko-KR" altLang="en-US" sz="1800" dirty="0"/>
              <a:t>공단</a:t>
            </a:r>
            <a:r>
              <a:rPr lang="en-US" altLang="ko-KR" sz="1800" dirty="0"/>
              <a:t>-</a:t>
            </a:r>
            <a:r>
              <a:rPr lang="ko-KR" altLang="en-US" sz="1800" dirty="0"/>
              <a:t>기업 협업 </a:t>
            </a:r>
            <a:r>
              <a:rPr lang="ko-KR" altLang="en-US" sz="1800" dirty="0" smtClean="0"/>
              <a:t>신모델 인증 </a:t>
            </a:r>
            <a:r>
              <a:rPr lang="ko-KR" altLang="en-US" sz="1800" dirty="0"/>
              <a:t>취득</a:t>
            </a:r>
          </a:p>
          <a:p>
            <a:endParaRPr lang="en-US" altLang="ko-KR" sz="3200" b="1" dirty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1031159" y="283523"/>
            <a:ext cx="0" cy="5045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6"/>
          <p:cNvSpPr txBox="1">
            <a:spLocks/>
          </p:cNvSpPr>
          <p:nvPr/>
        </p:nvSpPr>
        <p:spPr>
          <a:xfrm>
            <a:off x="1187529" y="271462"/>
            <a:ext cx="10725796" cy="5286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200" kern="1200" baseline="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 smtClean="0">
                <a:solidFill>
                  <a:srgbClr val="0070C0"/>
                </a:solidFill>
              </a:rPr>
              <a:t>미래 환경변화 대비 </a:t>
            </a:r>
            <a:r>
              <a:rPr lang="en-US" altLang="ko-KR" sz="1400" b="1" dirty="0" smtClean="0">
                <a:solidFill>
                  <a:srgbClr val="0070C0"/>
                </a:solidFill>
              </a:rPr>
              <a:t>New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모델 승강기 개발 협업</a:t>
            </a:r>
            <a:endParaRPr lang="en-US" altLang="ko-KR" sz="1400" b="1" dirty="0" smtClean="0">
              <a:solidFill>
                <a:srgbClr val="0070C0"/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356355"/>
            <a:ext cx="358852" cy="358852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5577531" y="2983494"/>
            <a:ext cx="6098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·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개별인증 중소기업 대상 모델인증 전환 지원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600" b="1" dirty="0"/>
              <a:t>·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안전설계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,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품질관리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,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제품시험관련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단계별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진행 컨설팅</a:t>
            </a:r>
            <a:endParaRPr lang="en-US" altLang="ko-KR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600" b="1" dirty="0"/>
              <a:t>·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ea typeface="Noto Sans Korean Light" panose="020B0300000000000000" pitchFamily="34" charset="-127"/>
                <a:cs typeface="+mj-cs"/>
              </a:rPr>
              <a:t>모델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인증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취득을 위해 지속적으로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기술지원 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실시</a:t>
            </a:r>
          </a:p>
        </p:txBody>
      </p:sp>
      <p:sp>
        <p:nvSpPr>
          <p:cNvPr id="28" name="타원 27"/>
          <p:cNvSpPr/>
          <p:nvPr/>
        </p:nvSpPr>
        <p:spPr>
          <a:xfrm>
            <a:off x="3700416" y="2619373"/>
            <a:ext cx="1695450" cy="169545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4721273" y="4494563"/>
            <a:ext cx="1695450" cy="169545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6699473" y="4908607"/>
            <a:ext cx="35469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4E4E4E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New</a:t>
            </a:r>
            <a:r>
              <a:rPr lang="ko-KR" altLang="en-US" sz="1600" b="1" dirty="0">
                <a:solidFill>
                  <a:srgbClr val="4E4E4E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모델 승강기 개발</a:t>
            </a:r>
            <a:endParaRPr lang="en-US" altLang="ko-KR" sz="1600" b="1" dirty="0">
              <a:solidFill>
                <a:srgbClr val="4E4E4E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600" b="1" dirty="0">
                <a:solidFill>
                  <a:srgbClr val="4E4E4E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- </a:t>
            </a:r>
            <a:r>
              <a:rPr lang="ko-KR" altLang="en-US" sz="1600" b="1" dirty="0">
                <a:solidFill>
                  <a:srgbClr val="4E4E4E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협업기업 </a:t>
            </a:r>
            <a:r>
              <a:rPr lang="en-US" altLang="ko-KR" sz="1600" b="1" dirty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5</a:t>
            </a:r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개사</a:t>
            </a:r>
            <a:r>
              <a:rPr lang="en-US" altLang="ko-KR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, 19</a:t>
            </a:r>
            <a:r>
              <a:rPr lang="ko-KR" altLang="en-US" sz="1600" b="1" dirty="0" err="1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개모델</a:t>
            </a:r>
            <a:endParaRPr lang="en-US" altLang="ko-KR" sz="1600" b="1" dirty="0">
              <a:solidFill>
                <a:srgbClr val="0070C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067" y="3114024"/>
            <a:ext cx="706148" cy="706148"/>
          </a:xfrm>
          <a:prstGeom prst="rect">
            <a:avLst/>
          </a:prstGeom>
        </p:spPr>
      </p:pic>
      <p:sp>
        <p:nvSpPr>
          <p:cNvPr id="31" name="타원 30"/>
          <p:cNvSpPr/>
          <p:nvPr/>
        </p:nvSpPr>
        <p:spPr>
          <a:xfrm>
            <a:off x="4721273" y="744184"/>
            <a:ext cx="1695450" cy="169545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b="1" i="0" dirty="0"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effectLst/>
              <a:latin typeface="Noto Sans Korean Light" panose="020B0300000000000000" pitchFamily="34" charset="-127"/>
              <a:ea typeface="Noto Sans Korean Light" panose="020B0300000000000000" pitchFamily="34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482" y="1205393"/>
            <a:ext cx="773033" cy="773033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905" y="4914195"/>
            <a:ext cx="856186" cy="856186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="" xmlns:a16="http://schemas.microsoft.com/office/drawing/2014/main" id="{08398FCD-4F28-4FE5-BBB9-34A3F795D5EB}"/>
              </a:ext>
            </a:extLst>
          </p:cNvPr>
          <p:cNvSpPr/>
          <p:nvPr/>
        </p:nvSpPr>
        <p:spPr>
          <a:xfrm>
            <a:off x="6550427" y="1422632"/>
            <a:ext cx="4840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미래 환경대비 </a:t>
            </a:r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New</a:t>
            </a:r>
            <a:r>
              <a:rPr lang="ko-KR" altLang="en-US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모델 승강기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개발</a:t>
            </a:r>
            <a:endParaRPr lang="en-US" altLang="ko-KR" sz="1600" b="1" dirty="0" smtClean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  <a:p>
            <a:r>
              <a:rPr lang="en-US" altLang="ko-KR" sz="1600" b="1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 </a:t>
            </a:r>
            <a:r>
              <a:rPr lang="en-US" altLang="ko-KR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- </a:t>
            </a:r>
            <a:r>
              <a:rPr lang="ko-KR" altLang="en-US" sz="1600" b="1" dirty="0" smtClean="0">
                <a:solidFill>
                  <a:srgbClr val="0070C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재생에너지 활용 </a:t>
            </a:r>
            <a:r>
              <a:rPr lang="ko-KR" altLang="en-US" sz="1600" b="1" dirty="0" smtClean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등</a:t>
            </a:r>
            <a:endParaRPr lang="ko-KR" altLang="en-US" sz="1600" b="1" dirty="0"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75000"/>
                      <a:lumOff val="25000"/>
                    </a:schemeClr>
                  </a:gs>
                </a:gsLst>
                <a:lin ang="5400000" scaled="1"/>
              </a:gra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1248A2C1-7324-4F52-ADA3-BA13408FF57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7714" t="31044" r="31429" b="54769"/>
          <a:stretch/>
        </p:blipFill>
        <p:spPr>
          <a:xfrm>
            <a:off x="5031429" y="1197466"/>
            <a:ext cx="1092204" cy="77303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5832AB89-F1A1-45EA-8F20-38D2EACECD5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2857" t="52604" r="857" b="31979"/>
          <a:stretch/>
        </p:blipFill>
        <p:spPr>
          <a:xfrm>
            <a:off x="4016799" y="3092575"/>
            <a:ext cx="1124133" cy="775437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06AEFA01-764F-41D2-B0A6-32839D6DB65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5643" t="23096" r="51715" b="11859"/>
          <a:stretch/>
        </p:blipFill>
        <p:spPr>
          <a:xfrm>
            <a:off x="5140905" y="4837419"/>
            <a:ext cx="856186" cy="973371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(8-18)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2970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1031159" y="283523"/>
            <a:ext cx="0" cy="50451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356355"/>
            <a:ext cx="358852" cy="358852"/>
          </a:xfrm>
          <a:prstGeom prst="rect">
            <a:avLst/>
          </a:prstGeom>
        </p:spPr>
      </p:pic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505355"/>
              </p:ext>
            </p:extLst>
          </p:nvPr>
        </p:nvGraphicFramePr>
        <p:xfrm>
          <a:off x="4580708" y="3158192"/>
          <a:ext cx="6771642" cy="1838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962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53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746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>
                          <a:solidFill>
                            <a:srgbClr val="4E4E4E"/>
                          </a:solidFill>
                        </a:rPr>
                        <a:t>· </a:t>
                      </a:r>
                      <a:r>
                        <a:rPr lang="ko-KR" altLang="en-US" sz="1800" b="1" kern="1200" dirty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 pitchFamily="34" charset="-127"/>
                          <a:cs typeface="+mn-cs"/>
                        </a:rPr>
                        <a:t>국민과 공단 상호간 승강기 안전 </a:t>
                      </a:r>
                      <a:r>
                        <a:rPr lang="ko-KR" altLang="en-US" sz="1800" b="1" kern="1200" dirty="0">
                          <a:solidFill>
                            <a:srgbClr val="0070C0"/>
                          </a:solidFill>
                          <a:latin typeface="Noto Sans Korean Light" panose="020B0300000000000000" pitchFamily="34" charset="-127"/>
                          <a:ea typeface="Noto Sans Korean Light" panose="020B0300000000000000" pitchFamily="34" charset="-127"/>
                          <a:cs typeface="+mn-cs"/>
                        </a:rPr>
                        <a:t>모니터링</a:t>
                      </a:r>
                      <a:endParaRPr lang="ko-KR" altLang="en-US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746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>
                          <a:solidFill>
                            <a:srgbClr val="4E4E4E"/>
                          </a:solidFill>
                        </a:rPr>
                        <a:t>· </a:t>
                      </a:r>
                      <a:r>
                        <a:rPr lang="ko-KR" altLang="en-US" sz="1800" b="1" kern="1200" dirty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 pitchFamily="34" charset="-127"/>
                          <a:cs typeface="+mn-cs"/>
                        </a:rPr>
                        <a:t>국민 </a:t>
                      </a:r>
                      <a:r>
                        <a:rPr lang="ko-KR" altLang="en-US" sz="1800" b="1" kern="1200" dirty="0" err="1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 pitchFamily="34" charset="-127"/>
                          <a:cs typeface="+mn-cs"/>
                        </a:rPr>
                        <a:t>알권리</a:t>
                      </a:r>
                      <a:r>
                        <a:rPr lang="ko-KR" altLang="en-US" sz="1800" b="1" kern="1200" dirty="0">
                          <a:solidFill>
                            <a:srgbClr val="4E4E4E"/>
                          </a:solidFill>
                          <a:latin typeface="Noto Sans Korean Light" panose="020B0300000000000000" pitchFamily="34" charset="-127"/>
                          <a:ea typeface="Noto Sans Korean Light" panose="020B0300000000000000" pitchFamily="34" charset="-127"/>
                          <a:cs typeface="+mn-cs"/>
                        </a:rPr>
                        <a:t> 보장을 위한 </a:t>
                      </a:r>
                      <a:r>
                        <a:rPr lang="ko-KR" altLang="en-US" sz="1800" b="1" kern="1200" dirty="0">
                          <a:solidFill>
                            <a:srgbClr val="0070C0"/>
                          </a:solidFill>
                          <a:latin typeface="Noto Sans Korean Light" panose="020B0300000000000000" pitchFamily="34" charset="-127"/>
                          <a:ea typeface="Noto Sans Korean Light" panose="020B0300000000000000" pitchFamily="34" charset="-127"/>
                          <a:cs typeface="+mn-cs"/>
                        </a:rPr>
                        <a:t>추적관리 정보 제공</a:t>
                      </a:r>
                      <a:endParaRPr lang="ko-KR" altLang="en-US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74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rgbClr val="4E4E4E"/>
                          </a:solidFill>
                        </a:rPr>
                        <a:t>· </a:t>
                      </a:r>
                      <a:r>
                        <a:rPr lang="ko-KR" altLang="en-US" sz="1800" b="1" kern="1200" dirty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latin typeface="Noto Sans Korean Light" panose="020B0300000000000000" pitchFamily="34" charset="-127"/>
                          <a:ea typeface="Noto Sans Korean Light" panose="020B0300000000000000" pitchFamily="34" charset="-127"/>
                          <a:cs typeface="+mn-cs"/>
                        </a:rPr>
                        <a:t>전산시스템 고도화를 통해 </a:t>
                      </a:r>
                      <a:r>
                        <a:rPr lang="ko-KR" altLang="en-US" sz="1800" b="1" kern="1200" dirty="0" smtClean="0">
                          <a:solidFill>
                            <a:srgbClr val="0070C0"/>
                          </a:solidFill>
                          <a:latin typeface="Noto Sans Korean Light" panose="020B0300000000000000" pitchFamily="34" charset="-127"/>
                          <a:ea typeface="Noto Sans Korean Light" panose="020B0300000000000000" pitchFamily="34" charset="-127"/>
                          <a:cs typeface="+mn-cs"/>
                        </a:rPr>
                        <a:t>인증심사자 실명제</a:t>
                      </a:r>
                      <a:endParaRPr lang="en-US" altLang="ko-KR" sz="1800" b="1" kern="1200" dirty="0" smtClean="0">
                        <a:solidFill>
                          <a:srgbClr val="0070C0"/>
                        </a:solidFill>
                        <a:latin typeface="Noto Sans Korean Light" panose="020B0300000000000000" pitchFamily="34" charset="-127"/>
                        <a:ea typeface="Noto Sans Korean Light" panose="020B0300000000000000" pitchFamily="34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kern="1200" baseline="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ea typeface="Noto Sans Korean Light" panose="020B0300000000000000" pitchFamily="34" charset="-127"/>
                          <a:cs typeface="+mn-cs"/>
                        </a:rPr>
                        <a:t> </a:t>
                      </a:r>
                      <a:r>
                        <a:rPr lang="en-US" altLang="ko-KR" sz="1600" b="1" kern="1200" baseline="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ea typeface="Noto Sans Korean Light" panose="020B0300000000000000" pitchFamily="34" charset="-127"/>
                          <a:cs typeface="+mn-cs"/>
                        </a:rPr>
                        <a:t>- </a:t>
                      </a:r>
                      <a:r>
                        <a:rPr lang="ko-KR" altLang="en-US" sz="1600" b="1" kern="1200" baseline="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ea typeface="Noto Sans Korean Light" panose="020B0300000000000000" pitchFamily="34" charset="-127"/>
                          <a:cs typeface="+mn-cs"/>
                        </a:rPr>
                        <a:t>개별인증 시행</a:t>
                      </a:r>
                      <a:r>
                        <a:rPr lang="en-US" altLang="ko-KR" sz="1600" b="1" kern="1200" baseline="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ea typeface="Noto Sans Korean Light" panose="020B0300000000000000" pitchFamily="34" charset="-127"/>
                          <a:cs typeface="+mn-cs"/>
                        </a:rPr>
                        <a:t>(‘21.11.~)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kern="1200" baseline="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ea typeface="Noto Sans Korean Light" panose="020B0300000000000000" pitchFamily="34" charset="-127"/>
                          <a:cs typeface="+mn-cs"/>
                        </a:rPr>
                        <a:t> - </a:t>
                      </a:r>
                      <a:r>
                        <a:rPr lang="ko-KR" altLang="en-US" sz="1600" b="1" kern="1200" baseline="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ea typeface="Noto Sans Korean Light" panose="020B0300000000000000" pitchFamily="34" charset="-127"/>
                          <a:cs typeface="+mn-cs"/>
                        </a:rPr>
                        <a:t>모델인증 시행</a:t>
                      </a:r>
                      <a:r>
                        <a:rPr lang="en-US" altLang="ko-KR" sz="1600" b="1" kern="1200" baseline="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1"/>
                          </a:gradFill>
                          <a:ea typeface="Noto Sans Korean Light" panose="020B0300000000000000" pitchFamily="34" charset="-127"/>
                          <a:cs typeface="+mn-cs"/>
                        </a:rPr>
                        <a:t>(‘22. 7.~)</a:t>
                      </a:r>
                      <a:endParaRPr lang="ko-KR" altLang="en-US" sz="1600" dirty="0">
                        <a:solidFill>
                          <a:srgbClr val="4E4E4E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텍스트 개체 틀 6">
            <a:extLst>
              <a:ext uri="{FF2B5EF4-FFF2-40B4-BE49-F238E27FC236}">
                <a16:creationId xmlns="" xmlns:a16="http://schemas.microsoft.com/office/drawing/2014/main" id="{C621BEDD-E059-4887-9E92-401B747AAED4}"/>
              </a:ext>
            </a:extLst>
          </p:cNvPr>
          <p:cNvSpPr txBox="1">
            <a:spLocks/>
          </p:cNvSpPr>
          <p:nvPr/>
        </p:nvSpPr>
        <p:spPr>
          <a:xfrm>
            <a:off x="1187529" y="271462"/>
            <a:ext cx="10725796" cy="52863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200" kern="1200" baseline="0" dirty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>
                <a:solidFill>
                  <a:srgbClr val="0070C0"/>
                </a:solidFill>
              </a:rPr>
              <a:t>안전인증 추적관리 정보제공을 통해 승강기 안전에 대한 국민 신뢰도 개선</a:t>
            </a:r>
          </a:p>
        </p:txBody>
      </p:sp>
      <p:sp>
        <p:nvSpPr>
          <p:cNvPr id="12" name="제목 1">
            <a:extLst>
              <a:ext uri="{FF2B5EF4-FFF2-40B4-BE49-F238E27FC236}">
                <a16:creationId xmlns="" xmlns:a16="http://schemas.microsoft.com/office/drawing/2014/main" id="{253B99C5-A7A5-4F6C-A8B9-8ABA58397728}"/>
              </a:ext>
            </a:extLst>
          </p:cNvPr>
          <p:cNvSpPr txBox="1">
            <a:spLocks/>
          </p:cNvSpPr>
          <p:nvPr/>
        </p:nvSpPr>
        <p:spPr>
          <a:xfrm>
            <a:off x="298260" y="1053300"/>
            <a:ext cx="3622765" cy="584775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2800" kern="1200" baseline="0">
                <a:gradFill>
                  <a:gsLst>
                    <a:gs pos="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5400000" scaled="1"/>
                </a:gradFill>
                <a:latin typeface="+mj-lt"/>
                <a:ea typeface="Noto Sans Korean Regular" panose="020B0500000000000000" pitchFamily="34" charset="-127"/>
                <a:cs typeface="+mj-cs"/>
              </a:defRPr>
            </a:lvl1pPr>
          </a:lstStyle>
          <a:p>
            <a:r>
              <a:rPr lang="ko-KR" altLang="en-US" sz="3200" b="1" dirty="0" smtClean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인증심사자 </a:t>
            </a:r>
            <a:r>
              <a:rPr lang="ko-KR" altLang="en-US" sz="3200" b="1" dirty="0">
                <a:latin typeface="Noto Sans Korean Bold" panose="020B0800000000000000" pitchFamily="34" charset="-127"/>
                <a:ea typeface="Noto Sans Korean Bold" panose="020B0800000000000000" pitchFamily="34" charset="-127"/>
              </a:rPr>
              <a:t>실명제</a:t>
            </a:r>
            <a:endParaRPr lang="en-US" altLang="ko-KR" sz="3200" b="1" dirty="0">
              <a:latin typeface="Noto Sans Korean Bold" panose="020B0800000000000000" pitchFamily="34" charset="-127"/>
              <a:ea typeface="Noto Sans Korean Bold" panose="020B0800000000000000" pitchFamily="34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022619C4-C614-4CB2-B886-CA3C6407B0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480" t="10429" r="33274" b="5270"/>
          <a:stretch/>
        </p:blipFill>
        <p:spPr>
          <a:xfrm>
            <a:off x="953534" y="2193882"/>
            <a:ext cx="2967491" cy="3989839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11501406" y="6415183"/>
            <a:ext cx="8238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FF0000"/>
                </a:solidFill>
                <a:latin typeface="Noto Sans Korean Light" panose="020B0300000000000000" pitchFamily="34" charset="-127"/>
                <a:ea typeface="Noto Sans Korean Light" panose="020B0300000000000000" pitchFamily="34" charset="-127"/>
                <a:cs typeface="+mj-cs"/>
              </a:rPr>
              <a:t>(9-18)</a:t>
            </a:r>
            <a:endParaRPr lang="ko-KR" altLang="en-US" sz="1400" b="1" dirty="0">
              <a:solidFill>
                <a:srgbClr val="FF0000"/>
              </a:solidFill>
              <a:latin typeface="Noto Sans Korean Light" panose="020B0300000000000000" pitchFamily="34" charset="-127"/>
              <a:ea typeface="Noto Sans Korean Light" panose="020B0300000000000000" pitchFamily="34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44784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</a:spPr>
      <a:bodyPr rtlCol="0" anchor="ctr">
        <a:noAutofit/>
      </a:bodyPr>
      <a:lstStyle>
        <a:defPPr algn="ctr">
          <a:defRPr b="1" i="0" dirty="0" smtClean="0">
            <a:gradFill>
              <a:gsLst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</a:gradFill>
            <a:effectLst/>
            <a:latin typeface="Noto Sans Korean Light" panose="020B0300000000000000" pitchFamily="34" charset="-127"/>
            <a:ea typeface="Noto Sans Korean Light" panose="020B0300000000000000" pitchFamily="34" charset="-127"/>
          </a:defRPr>
        </a:defPPr>
      </a:lstStyle>
    </a:spDef>
    <a:txDef>
      <a:spPr/>
      <a:bodyPr wrap="square" anchor="t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916</Words>
  <Application>Microsoft Office PowerPoint</Application>
  <PresentationFormat>와이드스크린</PresentationFormat>
  <Paragraphs>178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4" baseType="lpstr">
      <vt:lpstr>Noto Sans Korean Bold</vt:lpstr>
      <vt:lpstr>Noto Sans Korean Light</vt:lpstr>
      <vt:lpstr>Noto Sans Korean Regular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 su Hwang</dc:creator>
  <cp:lastModifiedBy>User</cp:lastModifiedBy>
  <cp:revision>89</cp:revision>
  <cp:lastPrinted>2022-10-11T00:50:17Z</cp:lastPrinted>
  <dcterms:created xsi:type="dcterms:W3CDTF">2016-03-18T05:35:40Z</dcterms:created>
  <dcterms:modified xsi:type="dcterms:W3CDTF">2022-10-11T04:03:17Z</dcterms:modified>
</cp:coreProperties>
</file>